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fntdata" ContentType="application/x-fontdata"/>
  <Default Extension="png" ContentType="image/png"/>
  <Default Extension="gif" ContentType="image/gif"/>
  <Default Extension="m4v" ContentType="video/mp4"/>
  <Default Extension="mp4" ContentType="video/mp4"/>
  <Default Extension="svg" ContentType="image/svg+xml"/>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charts/chart7.xml" ContentType="application/vnd.openxmlformats-officedocument.drawingml.chart+xml"/>
  <Override PartName="/ppt/charts/chart8.xml" ContentType="application/vnd.openxmlformats-officedocument.drawingml.chart+xml"/>
  <Override PartName="/ppt/charts/chart9.xml" ContentType="application/vnd.openxmlformats-officedocument.drawingml.chart+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Lst>
  <p:notesMasterIdLst>
    <p:notesMasterId r:id="rId19"/>
  </p:notesMasterIdLst>
  <p:sldSz cx="9144000" cy="5143500"/>
  <p:notesSz cx="5143500" cy="9144000"/>
  <p:embeddedFontLst>
    <p:embeddedFont>
      <p:font typeface="Inter"/>
      <p:regular r:id="rId24"/>
      <p:bold r:id="rId25"/>
    </p:embeddedFont>
  </p:embeddedFontLst>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notesMaster" Target="notesMasters/notesMaster1.xml"/><Relationship Id="rId20" Type="http://schemas.openxmlformats.org/officeDocument/2006/relationships/presProps" Target="presProps.xml"/><Relationship Id="rId21" Type="http://schemas.openxmlformats.org/officeDocument/2006/relationships/viewProps" Target="viewProps.xml"/><Relationship Id="rId22" Type="http://schemas.openxmlformats.org/officeDocument/2006/relationships/theme" Target="theme/theme1.xml"/><Relationship Id="rId23" Type="http://schemas.openxmlformats.org/officeDocument/2006/relationships/tableStyles" Target="tableStyles.xml"/><Relationship Id="rId24" Type="http://schemas.openxmlformats.org/officeDocument/2006/relationships/font" Target="fonts/Inter-regular.fntdata"/><Relationship Id="rId25" Type="http://schemas.openxmlformats.org/officeDocument/2006/relationships/font" Target="fonts/Inter-bold.fntdata"/></Relationships>
</file>

<file path=ppt/charts/_rels/chart7.xml.rels><?xml version="1.0" encoding="UTF-8" standalone="yes"?><Relationships xmlns="http://schemas.openxmlformats.org/package/2006/relationships"><Relationship Id="rId1" Type="http://schemas.openxmlformats.org/officeDocument/2006/relationships/package" Target="../embeddings/Microsoft_Excel_Worksheet7.xlsx"/></Relationships>
</file>

<file path=ppt/charts/_rels/chart8.xml.rels><?xml version="1.0" encoding="UTF-8" standalone="yes"?><Relationships xmlns="http://schemas.openxmlformats.org/package/2006/relationships"><Relationship Id="rId1" Type="http://schemas.openxmlformats.org/officeDocument/2006/relationships/package" Target="../embeddings/Microsoft_Excel_Worksheet8.xlsx"/></Relationships>
</file>

<file path=ppt/charts/_rels/chart9.xml.rels><?xml version="1.0" encoding="UTF-8" standalone="yes"?><Relationships xmlns="http://schemas.openxmlformats.org/package/2006/relationships"><Relationship Id="rId1" Type="http://schemas.openxmlformats.org/officeDocument/2006/relationships/package" Target="../embeddings/Microsoft_Excel_Worksheet9.xlsx"/></Relationships>
</file>

<file path=ppt/charts/chart7.xml><?xml version="1.0" encoding="utf-8"?>
<c:chartSpace xmlns:c="http://schemas.openxmlformats.org/drawingml/2006/chart" xmlns:a="http://schemas.openxmlformats.org/drawingml/2006/main" xmlns:r="http://schemas.openxmlformats.org/officeDocument/2006/relationships">
  <c:date1904 val="0"/>
  <c:roundedCorners val="1"/>
  <c:chart>
    <c:autoTitleDeleted val="1"/>
    <c:plotArea>
      <c:layout/>
      <c:barChart>
        <c:barDir val="col"/>
        <c:grouping val="clustered"/>
        <c:varyColors val="0"/>
        <c:ser>
          <c:idx val="0"/>
          <c:order val="0"/>
          <c:tx>
            <c:strRef>
              <c:f>Sheet1!$B$1</c:f>
              <c:strCache>
                <c:ptCount val="1"/>
                <c:pt idx="0">
                  <c:v>Điền 0</c:v>
                </c:pt>
              </c:strCache>
            </c:strRef>
          </c:tx>
          <c:spPr>
            <a:solidFill>
              <a:srgbClr val="227B6A"/>
            </a:solidFill>
            <a:effectLst/>
          </c:spPr>
          <c:invertIfNegative val="0"/>
          <c:dLbls>
            <c:numFmt formatCode="###,###,###,###,###,###,###.0000" sourceLinked="0"/>
            <c:txPr>
              <a:bodyPr/>
              <a:lstStyle/>
              <a:p>
                <a:pPr>
                  <a:defRPr b="0" i="0" strike="noStrike" sz="1200" u="none">
                    <a:solidFill>
                      <a:srgbClr val="2B2A35"/>
                    </a:solidFill>
                    <a:latin typeface="Inter"/>
                  </a:defRPr>
                </a:pPr>
              </a:p>
            </c:txPr>
            <c:showLegendKey val="0"/>
            <c:showVal val="0"/>
            <c:showCatName val="0"/>
            <c:showSerName val="0"/>
            <c:showPercent val="0"/>
            <c:showBubbleSize val="0"/>
            <c:showLeaderLines val="0"/>
          </c:dLbls>
          <c:cat>
            <c:multiLvlStrRef>
              <c:f>Sheet1!$A$2:$A$7</c:f>
              <c:multiLvlStrCache>
                <c:ptCount val="6"/>
                <c:lvl>
                  <c:pt idx="0">
                    <c:v>Linear</c:v>
                  </c:pt>
                  <c:pt idx="1">
                    <c:v>SGD</c:v>
                  </c:pt>
                  <c:pt idx="2">
                    <c:v>RandomForest</c:v>
                  </c:pt>
                  <c:pt idx="3">
                    <c:v>GradientBoosting</c:v>
                  </c:pt>
                  <c:pt idx="4">
                    <c:v>LGBM</c:v>
                  </c:pt>
                  <c:pt idx="5">
                    <c:v>CatBoost</c:v>
                  </c:pt>
                </c:lvl>
              </c:multiLvlStrCache>
            </c:multiLvlStrRef>
          </c:cat>
          <c:val>
            <c:numRef>
              <c:f>Sheet1!$B$2:$B$7</c:f>
              <c:numCache>
                <c:formatCode>General</c:formatCode>
                <c:ptCount val="6"/>
                <c:pt idx="0">
                  <c:v>0.7891</c:v>
                </c:pt>
                <c:pt idx="1">
                  <c:v>0.3841</c:v>
                </c:pt>
                <c:pt idx="2">
                  <c:v>0.8881</c:v>
                </c:pt>
                <c:pt idx="3">
                  <c:v>0.9132</c:v>
                </c:pt>
                <c:pt idx="4">
                  <c:v>0.9155</c:v>
                </c:pt>
                <c:pt idx="5">
                  <c:v>0.9359</c:v>
                </c:pt>
              </c:numCache>
            </c:numRef>
          </c:val>
        </c:ser>
        <c:ser>
          <c:idx val="1"/>
          <c:order val="1"/>
          <c:tx>
            <c:strRef>
              <c:f>Sheet1!$C$1</c:f>
              <c:strCache>
                <c:ptCount val="1"/>
                <c:pt idx="0">
                  <c:v>Điền Mean</c:v>
                </c:pt>
              </c:strCache>
            </c:strRef>
          </c:tx>
          <c:spPr>
            <a:solidFill>
              <a:srgbClr val="E67E22"/>
            </a:solidFill>
            <a:effectLst/>
          </c:spPr>
          <c:invertIfNegative val="0"/>
          <c:dLbls>
            <c:numFmt formatCode="###,###,###,###,###,###,###.0000" sourceLinked="0"/>
            <c:txPr>
              <a:bodyPr/>
              <a:lstStyle/>
              <a:p>
                <a:pPr>
                  <a:defRPr b="0" i="0" strike="noStrike" sz="1200" u="none">
                    <a:solidFill>
                      <a:srgbClr val="2B2A35"/>
                    </a:solidFill>
                    <a:latin typeface="Inter"/>
                  </a:defRPr>
                </a:pPr>
              </a:p>
            </c:txPr>
            <c:showLegendKey val="0"/>
            <c:showVal val="0"/>
            <c:showCatName val="0"/>
            <c:showSerName val="0"/>
            <c:showPercent val="0"/>
            <c:showBubbleSize val="0"/>
            <c:showLeaderLines val="0"/>
          </c:dLbls>
          <c:cat>
            <c:multiLvlStrRef>
              <c:f>Sheet1!$A$2:$A$7</c:f>
              <c:multiLvlStrCache>
                <c:ptCount val="6"/>
                <c:lvl>
                  <c:pt idx="0">
                    <c:v>Linear</c:v>
                  </c:pt>
                  <c:pt idx="1">
                    <c:v>SGD</c:v>
                  </c:pt>
                  <c:pt idx="2">
                    <c:v>RandomForest</c:v>
                  </c:pt>
                  <c:pt idx="3">
                    <c:v>GradientBoosting</c:v>
                  </c:pt>
                  <c:pt idx="4">
                    <c:v>LGBM</c:v>
                  </c:pt>
                  <c:pt idx="5">
                    <c:v>CatBoost</c:v>
                  </c:pt>
                </c:lvl>
              </c:multiLvlStrCache>
            </c:multiLvlStrRef>
          </c:cat>
          <c:val>
            <c:numRef>
              <c:f>Sheet1!$C$2:$C$7</c:f>
              <c:numCache>
                <c:formatCode>General</c:formatCode>
                <c:ptCount val="6"/>
                <c:pt idx="0">
                  <c:v>0.7979</c:v>
                </c:pt>
                <c:pt idx="1">
                  <c:v>0.6865</c:v>
                </c:pt>
                <c:pt idx="2">
                  <c:v>0.8843</c:v>
                </c:pt>
                <c:pt idx="3">
                  <c:v>0.9143</c:v>
                </c:pt>
                <c:pt idx="4">
                  <c:v>0.9164</c:v>
                </c:pt>
                <c:pt idx="5">
                  <c:v>0.9337</c:v>
                </c:pt>
              </c:numCache>
            </c:numRef>
          </c:val>
        </c:ser>
        <c:ser>
          <c:idx val="2"/>
          <c:order val="2"/>
          <c:tx>
            <c:strRef>
              <c:f>Sheet1!$D$1</c:f>
              <c:strCache>
                <c:ptCount val="1"/>
                <c:pt idx="0">
                  <c:v>Điền Mode</c:v>
                </c:pt>
              </c:strCache>
            </c:strRef>
          </c:tx>
          <c:spPr>
            <a:solidFill>
              <a:srgbClr val="F9CA24"/>
            </a:solidFill>
            <a:effectLst/>
          </c:spPr>
          <c:invertIfNegative val="0"/>
          <c:dLbls>
            <c:numFmt formatCode="###,###,###,###,###,###,###.0000" sourceLinked="0"/>
            <c:txPr>
              <a:bodyPr/>
              <a:lstStyle/>
              <a:p>
                <a:pPr>
                  <a:defRPr b="0" i="0" strike="noStrike" sz="1200" u="none">
                    <a:solidFill>
                      <a:srgbClr val="2B2A35"/>
                    </a:solidFill>
                    <a:latin typeface="Inter"/>
                  </a:defRPr>
                </a:pPr>
              </a:p>
            </c:txPr>
            <c:showLegendKey val="0"/>
            <c:showVal val="0"/>
            <c:showCatName val="0"/>
            <c:showSerName val="0"/>
            <c:showPercent val="0"/>
            <c:showBubbleSize val="0"/>
            <c:showLeaderLines val="0"/>
          </c:dLbls>
          <c:cat>
            <c:multiLvlStrRef>
              <c:f>Sheet1!$A$2:$A$7</c:f>
              <c:multiLvlStrCache>
                <c:ptCount val="6"/>
                <c:lvl>
                  <c:pt idx="0">
                    <c:v>Linear</c:v>
                  </c:pt>
                  <c:pt idx="1">
                    <c:v>SGD</c:v>
                  </c:pt>
                  <c:pt idx="2">
                    <c:v>RandomForest</c:v>
                  </c:pt>
                  <c:pt idx="3">
                    <c:v>GradientBoosting</c:v>
                  </c:pt>
                  <c:pt idx="4">
                    <c:v>LGBM</c:v>
                  </c:pt>
                  <c:pt idx="5">
                    <c:v>CatBoost</c:v>
                  </c:pt>
                </c:lvl>
              </c:multiLvlStrCache>
            </c:multiLvlStrRef>
          </c:cat>
          <c:val>
            <c:numRef>
              <c:f>Sheet1!$D$2:$D$7</c:f>
              <c:numCache>
                <c:formatCode>General</c:formatCode>
                <c:ptCount val="6"/>
                <c:pt idx="0">
                  <c:v>0.7979</c:v>
                </c:pt>
                <c:pt idx="1">
                  <c:v>0.6865</c:v>
                </c:pt>
                <c:pt idx="2">
                  <c:v>0.8843</c:v>
                </c:pt>
                <c:pt idx="3">
                  <c:v>0.9143</c:v>
                </c:pt>
                <c:pt idx="4">
                  <c:v>0.9164</c:v>
                </c:pt>
                <c:pt idx="5">
                  <c:v>0.9337</c:v>
                </c:pt>
              </c:numCache>
            </c:numRef>
          </c:val>
        </c:ser>
        <c:dLbls>
          <c:numFmt formatCode="###,###,###,###,###,###,###.0000" sourceLinked="0"/>
          <c:txPr>
            <a:bodyPr/>
            <a:lstStyle/>
            <a:p>
              <a:pPr>
                <a:defRPr b="0" i="0" strike="noStrike" sz="1200" u="none">
                  <a:solidFill>
                    <a:srgbClr val="2B2A35"/>
                  </a:solidFill>
                  <a:latin typeface="Inter"/>
                </a:defRPr>
              </a:pPr>
            </a:p>
          </c:txPr>
          <c:showLegendKey val="0"/>
          <c:showVal val="0"/>
          <c:showCatName val="0"/>
          <c:showSerName val="0"/>
          <c:showPercent val="0"/>
          <c:showBubbleSize val="0"/>
          <c:showLeaderLines val="0"/>
        </c:dLbls>
        <c:gapWidth val="150"/>
        <c:overlap val="0"/>
        <c:axId val="2094734554"/>
        <c:axId val="2094734552"/>
        <c:axId val="2094734556"/>
      </c:barChart>
      <c:catAx>
        <c:axId val="2094734554"/>
        <c:scaling>
          <c:orientation val="minMax"/>
        </c:scaling>
        <c:delete val="0"/>
        <c:axPos val="b"/>
        <c:numFmt formatCode="General" sourceLinked="1"/>
        <c:majorTickMark val="none"/>
        <c:minorTickMark val="none"/>
        <c:tickLblPos val="low"/>
        <c:spPr>
          <a:ln w="6350" cap="flat">
            <a:solidFill>
              <a:srgbClr val="2B2A35"/>
            </a:solidFill>
            <a:prstDash val="solid"/>
            <a:round/>
          </a:ln>
        </c:spPr>
        <c:txPr>
          <a:bodyPr/>
          <a:lstStyle/>
          <a:p>
            <a:pPr>
              <a:defRPr sz="525" b="0" i="0" u="none" strike="noStrike">
                <a:solidFill>
                  <a:srgbClr val="2B2A35"/>
                </a:solidFill>
                <a:latin typeface="Inter"/>
              </a:defRPr>
            </a:pPr>
            <a:endParaRPr lang="en-US"/>
          </a:p>
        </c:txPr>
        <c:crossAx val="2094734552"/>
        <c:crosses val="autoZero"/>
        <c:auto val="1"/>
        <c:lblAlgn val="ctr"/>
        <c:noMultiLvlLbl val="1"/>
      </c:catAx>
      <c:valAx>
        <c:axId val="2094734552"/>
        <c:scaling>
          <c:orientation val="minMax"/>
          <c:max val="1"/>
          <c:min val="0"/>
        </c:scaling>
        <c:delete val="0"/>
        <c:axPos val="l"/>
        <c:numFmt formatCode="###,###,###,###,###,###,###.0000" sourceLinked="0"/>
        <c:majorTickMark val="out"/>
        <c:minorTickMark val="none"/>
        <c:tickLblPos val="nextTo"/>
        <c:spPr>
          <a:ln w="6350" cap="flat">
            <a:noFill/>
            <a:prstDash val="solid"/>
            <a:round/>
          </a:ln>
        </c:spPr>
        <c:txPr>
          <a:bodyPr/>
          <a:lstStyle/>
          <a:p>
            <a:pPr>
              <a:defRPr sz="525" b="0" i="0" u="none" strike="noStrike">
                <a:solidFill>
                  <a:srgbClr val="2B2A35"/>
                </a:solidFill>
                <a:latin typeface="Inter"/>
              </a:defRPr>
            </a:pPr>
            <a:endParaRPr lang="en-US"/>
          </a:p>
        </c:txPr>
        <c:crossAx val="2094734554"/>
        <c:crosses val="autoZero"/>
        <c:crossBetween val="between"/>
      </c:valAx>
      <c:spPr>
        <a:solidFill>
          <a:srgbClr val="F9F9F9"/>
        </a:solidFill>
        <a:ln>
          <a:noFill/>
        </a:ln>
        <a:effectLst/>
      </c:spPr>
    </c:plotArea>
    <c:legend>
      <c:legendPos val="t"/>
      <c:overlay val="0"/>
      <c:txPr>
        <a:bodyPr/>
        <a:lstStyle/>
        <a:p>
          <a:pPr>
            <a:defRPr sz="750">
              <a:solidFill>
                <a:srgbClr val="2B2A35"/>
              </a:solidFill>
              <a:latin typeface="Inter"/>
              <a:cs typeface="Inter"/>
            </a:defRPr>
          </a:pPr>
          <a:endParaRPr lang="en-US"/>
        </a:p>
      </c:txPr>
    </c:legend>
    <c:plotVisOnly val="1"/>
    <c:dispBlanksAs val="span"/>
  </c:chart>
  <c:spPr>
    <a:noFill/>
    <a:ln>
      <a:noFill/>
    </a:ln>
    <a:effectLst/>
  </c:sp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roundedCorners val="1"/>
  <c:chart>
    <c:autoTitleDeleted val="1"/>
    <c:plotArea>
      <c:layout/>
      <c:barChart>
        <c:barDir val="col"/>
        <c:grouping val="clustered"/>
        <c:varyColors val="0"/>
        <c:ser>
          <c:idx val="0"/>
          <c:order val="0"/>
          <c:tx>
            <c:strRef>
              <c:f>Sheet1!$B$1</c:f>
              <c:strCache>
                <c:ptCount val="1"/>
                <c:pt idx="0">
                  <c:v>Điền 0</c:v>
                </c:pt>
              </c:strCache>
            </c:strRef>
          </c:tx>
          <c:spPr>
            <a:solidFill>
              <a:srgbClr val="227B6A"/>
            </a:solidFill>
            <a:effectLst/>
          </c:spPr>
          <c:invertIfNegative val="0"/>
          <c:dLbls>
            <c:numFmt formatCode="###,###,###,###,###,###,###.0000" sourceLinked="0"/>
            <c:txPr>
              <a:bodyPr/>
              <a:lstStyle/>
              <a:p>
                <a:pPr>
                  <a:defRPr b="0" i="0" strike="noStrike" sz="1200" u="none">
                    <a:solidFill>
                      <a:srgbClr val="2B2A35"/>
                    </a:solidFill>
                    <a:latin typeface="Inter"/>
                  </a:defRPr>
                </a:pPr>
              </a:p>
            </c:txPr>
            <c:showLegendKey val="0"/>
            <c:showVal val="0"/>
            <c:showCatName val="0"/>
            <c:showSerName val="0"/>
            <c:showPercent val="0"/>
            <c:showBubbleSize val="0"/>
            <c:showLeaderLines val="0"/>
          </c:dLbls>
          <c:cat>
            <c:multiLvlStrRef>
              <c:f>Sheet1!$A$2:$A$7</c:f>
              <c:multiLvlStrCache>
                <c:ptCount val="6"/>
                <c:lvl>
                  <c:pt idx="0">
                    <c:v>Linear</c:v>
                  </c:pt>
                  <c:pt idx="1">
                    <c:v>SGD</c:v>
                  </c:pt>
                  <c:pt idx="2">
                    <c:v>RandomForest</c:v>
                  </c:pt>
                  <c:pt idx="3">
                    <c:v>GradientBoosting</c:v>
                  </c:pt>
                  <c:pt idx="4">
                    <c:v>LGBM</c:v>
                  </c:pt>
                  <c:pt idx="5">
                    <c:v>CatBoost</c:v>
                  </c:pt>
                </c:lvl>
              </c:multiLvlStrCache>
            </c:multiLvlStrRef>
          </c:cat>
          <c:val>
            <c:numRef>
              <c:f>Sheet1!$B$2:$B$7</c:f>
              <c:numCache>
                <c:formatCode>General</c:formatCode>
                <c:ptCount val="6"/>
                <c:pt idx="0">
                  <c:v>0.0004</c:v>
                </c:pt>
                <c:pt idx="1">
                  <c:v>0.0012</c:v>
                </c:pt>
                <c:pt idx="2">
                  <c:v>0.0002</c:v>
                </c:pt>
                <c:pt idx="3">
                  <c:v>0.0002</c:v>
                </c:pt>
                <c:pt idx="4">
                  <c:v>0.0002</c:v>
                </c:pt>
                <c:pt idx="5">
                  <c:v>0.0001</c:v>
                </c:pt>
              </c:numCache>
            </c:numRef>
          </c:val>
        </c:ser>
        <c:ser>
          <c:idx val="1"/>
          <c:order val="1"/>
          <c:tx>
            <c:strRef>
              <c:f>Sheet1!$C$1</c:f>
              <c:strCache>
                <c:ptCount val="1"/>
                <c:pt idx="0">
                  <c:v>Điền Mean</c:v>
                </c:pt>
              </c:strCache>
            </c:strRef>
          </c:tx>
          <c:spPr>
            <a:solidFill>
              <a:srgbClr val="E67E22"/>
            </a:solidFill>
            <a:effectLst/>
          </c:spPr>
          <c:invertIfNegative val="0"/>
          <c:dLbls>
            <c:numFmt formatCode="###,###,###,###,###,###,###.0000" sourceLinked="0"/>
            <c:txPr>
              <a:bodyPr/>
              <a:lstStyle/>
              <a:p>
                <a:pPr>
                  <a:defRPr b="0" i="0" strike="noStrike" sz="1200" u="none">
                    <a:solidFill>
                      <a:srgbClr val="2B2A35"/>
                    </a:solidFill>
                    <a:latin typeface="Inter"/>
                  </a:defRPr>
                </a:pPr>
              </a:p>
            </c:txPr>
            <c:showLegendKey val="0"/>
            <c:showVal val="0"/>
            <c:showCatName val="0"/>
            <c:showSerName val="0"/>
            <c:showPercent val="0"/>
            <c:showBubbleSize val="0"/>
            <c:showLeaderLines val="0"/>
          </c:dLbls>
          <c:cat>
            <c:multiLvlStrRef>
              <c:f>Sheet1!$A$2:$A$7</c:f>
              <c:multiLvlStrCache>
                <c:ptCount val="6"/>
                <c:lvl>
                  <c:pt idx="0">
                    <c:v>Linear</c:v>
                  </c:pt>
                  <c:pt idx="1">
                    <c:v>SGD</c:v>
                  </c:pt>
                  <c:pt idx="2">
                    <c:v>RandomForest</c:v>
                  </c:pt>
                  <c:pt idx="3">
                    <c:v>GradientBoosting</c:v>
                  </c:pt>
                  <c:pt idx="4">
                    <c:v>LGBM</c:v>
                  </c:pt>
                  <c:pt idx="5">
                    <c:v>CatBoost</c:v>
                  </c:pt>
                </c:lvl>
              </c:multiLvlStrCache>
            </c:multiLvlStrRef>
          </c:cat>
          <c:val>
            <c:numRef>
              <c:f>Sheet1!$C$2:$C$7</c:f>
              <c:numCache>
                <c:formatCode>General</c:formatCode>
                <c:ptCount val="6"/>
                <c:pt idx="0">
                  <c:v>0.0004</c:v>
                </c:pt>
                <c:pt idx="1">
                  <c:v>0.0006</c:v>
                </c:pt>
                <c:pt idx="2">
                  <c:v>0.0002</c:v>
                </c:pt>
                <c:pt idx="3">
                  <c:v>0.0002</c:v>
                </c:pt>
                <c:pt idx="4">
                  <c:v>0.0002</c:v>
                </c:pt>
                <c:pt idx="5">
                  <c:v>0.0001</c:v>
                </c:pt>
              </c:numCache>
            </c:numRef>
          </c:val>
        </c:ser>
        <c:ser>
          <c:idx val="2"/>
          <c:order val="2"/>
          <c:tx>
            <c:strRef>
              <c:f>Sheet1!$D$1</c:f>
              <c:strCache>
                <c:ptCount val="1"/>
                <c:pt idx="0">
                  <c:v>Điền Mode</c:v>
                </c:pt>
              </c:strCache>
            </c:strRef>
          </c:tx>
          <c:spPr>
            <a:solidFill>
              <a:srgbClr val="F9CA24"/>
            </a:solidFill>
            <a:effectLst/>
          </c:spPr>
          <c:invertIfNegative val="0"/>
          <c:dLbls>
            <c:numFmt formatCode="###,###,###,###,###,###,###.0000" sourceLinked="0"/>
            <c:txPr>
              <a:bodyPr/>
              <a:lstStyle/>
              <a:p>
                <a:pPr>
                  <a:defRPr b="0" i="0" strike="noStrike" sz="1200" u="none">
                    <a:solidFill>
                      <a:srgbClr val="2B2A35"/>
                    </a:solidFill>
                    <a:latin typeface="Inter"/>
                  </a:defRPr>
                </a:pPr>
              </a:p>
            </c:txPr>
            <c:showLegendKey val="0"/>
            <c:showVal val="0"/>
            <c:showCatName val="0"/>
            <c:showSerName val="0"/>
            <c:showPercent val="0"/>
            <c:showBubbleSize val="0"/>
            <c:showLeaderLines val="0"/>
          </c:dLbls>
          <c:cat>
            <c:multiLvlStrRef>
              <c:f>Sheet1!$A$2:$A$7</c:f>
              <c:multiLvlStrCache>
                <c:ptCount val="6"/>
                <c:lvl>
                  <c:pt idx="0">
                    <c:v>Linear</c:v>
                  </c:pt>
                  <c:pt idx="1">
                    <c:v>SGD</c:v>
                  </c:pt>
                  <c:pt idx="2">
                    <c:v>RandomForest</c:v>
                  </c:pt>
                  <c:pt idx="3">
                    <c:v>GradientBoosting</c:v>
                  </c:pt>
                  <c:pt idx="4">
                    <c:v>LGBM</c:v>
                  </c:pt>
                  <c:pt idx="5">
                    <c:v>CatBoost</c:v>
                  </c:pt>
                </c:lvl>
              </c:multiLvlStrCache>
            </c:multiLvlStrRef>
          </c:cat>
          <c:val>
            <c:numRef>
              <c:f>Sheet1!$D$2:$D$7</c:f>
              <c:numCache>
                <c:formatCode>General</c:formatCode>
                <c:ptCount val="6"/>
                <c:pt idx="0">
                  <c:v>0.0004</c:v>
                </c:pt>
                <c:pt idx="1">
                  <c:v>0.0006</c:v>
                </c:pt>
                <c:pt idx="2">
                  <c:v>0.0002</c:v>
                </c:pt>
                <c:pt idx="3">
                  <c:v>0.0002</c:v>
                </c:pt>
                <c:pt idx="4">
                  <c:v>0.0002</c:v>
                </c:pt>
                <c:pt idx="5">
                  <c:v>0.0001</c:v>
                </c:pt>
              </c:numCache>
            </c:numRef>
          </c:val>
        </c:ser>
        <c:dLbls>
          <c:numFmt formatCode="###,###,###,###,###,###,###.0000" sourceLinked="0"/>
          <c:txPr>
            <a:bodyPr/>
            <a:lstStyle/>
            <a:p>
              <a:pPr>
                <a:defRPr b="0" i="0" strike="noStrike" sz="1200" u="none">
                  <a:solidFill>
                    <a:srgbClr val="2B2A35"/>
                  </a:solidFill>
                  <a:latin typeface="Inter"/>
                </a:defRPr>
              </a:pPr>
            </a:p>
          </c:txPr>
          <c:showLegendKey val="0"/>
          <c:showVal val="0"/>
          <c:showCatName val="0"/>
          <c:showSerName val="0"/>
          <c:showPercent val="0"/>
          <c:showBubbleSize val="0"/>
          <c:showLeaderLines val="0"/>
        </c:dLbls>
        <c:gapWidth val="150"/>
        <c:overlap val="0"/>
        <c:axId val="2094734554"/>
        <c:axId val="2094734552"/>
        <c:axId val="2094734556"/>
      </c:barChart>
      <c:catAx>
        <c:axId val="2094734554"/>
        <c:scaling>
          <c:orientation val="minMax"/>
        </c:scaling>
        <c:delete val="0"/>
        <c:axPos val="b"/>
        <c:numFmt formatCode="General" sourceLinked="1"/>
        <c:majorTickMark val="none"/>
        <c:minorTickMark val="none"/>
        <c:tickLblPos val="low"/>
        <c:spPr>
          <a:ln w="6350" cap="flat">
            <a:solidFill>
              <a:srgbClr val="2B2A35"/>
            </a:solidFill>
            <a:prstDash val="solid"/>
            <a:round/>
          </a:ln>
        </c:spPr>
        <c:txPr>
          <a:bodyPr/>
          <a:lstStyle/>
          <a:p>
            <a:pPr>
              <a:defRPr sz="525" b="0" i="0" u="none" strike="noStrike">
                <a:solidFill>
                  <a:srgbClr val="2B2A35"/>
                </a:solidFill>
                <a:latin typeface="Inter"/>
              </a:defRPr>
            </a:pPr>
            <a:endParaRPr lang="en-US"/>
          </a:p>
        </c:txPr>
        <c:crossAx val="2094734552"/>
        <c:crosses val="autoZero"/>
        <c:auto val="1"/>
        <c:lblAlgn val="ctr"/>
        <c:noMultiLvlLbl val="1"/>
      </c:catAx>
      <c:valAx>
        <c:axId val="2094734552"/>
        <c:scaling>
          <c:orientation val="minMax"/>
          <c:min val="0"/>
        </c:scaling>
        <c:delete val="0"/>
        <c:axPos val="l"/>
        <c:numFmt formatCode="###,###,###,###,###,###,###.0000" sourceLinked="0"/>
        <c:majorTickMark val="out"/>
        <c:minorTickMark val="none"/>
        <c:tickLblPos val="nextTo"/>
        <c:spPr>
          <a:ln w="6350" cap="flat">
            <a:noFill/>
            <a:prstDash val="solid"/>
            <a:round/>
          </a:ln>
        </c:spPr>
        <c:txPr>
          <a:bodyPr/>
          <a:lstStyle/>
          <a:p>
            <a:pPr>
              <a:defRPr sz="525" b="0" i="0" u="none" strike="noStrike">
                <a:solidFill>
                  <a:srgbClr val="2B2A35"/>
                </a:solidFill>
                <a:latin typeface="Inter"/>
              </a:defRPr>
            </a:pPr>
            <a:endParaRPr lang="en-US"/>
          </a:p>
        </c:txPr>
        <c:crossAx val="2094734554"/>
        <c:crosses val="autoZero"/>
        <c:crossBetween val="between"/>
      </c:valAx>
      <c:spPr>
        <a:solidFill>
          <a:srgbClr val="F9F9F9"/>
        </a:solidFill>
        <a:ln>
          <a:noFill/>
        </a:ln>
        <a:effectLst/>
      </c:spPr>
    </c:plotArea>
    <c:legend>
      <c:legendPos val="t"/>
      <c:overlay val="0"/>
      <c:txPr>
        <a:bodyPr/>
        <a:lstStyle/>
        <a:p>
          <a:pPr>
            <a:defRPr sz="750">
              <a:solidFill>
                <a:srgbClr val="2B2A35"/>
              </a:solidFill>
              <a:latin typeface="Inter"/>
              <a:cs typeface="Inter"/>
            </a:defRPr>
          </a:pPr>
          <a:endParaRPr lang="en-US"/>
        </a:p>
      </c:txPr>
    </c:legend>
    <c:plotVisOnly val="1"/>
    <c:dispBlanksAs val="span"/>
  </c:chart>
  <c:spPr>
    <a:noFill/>
    <a:ln>
      <a:noFill/>
    </a:ln>
    <a:effectLst/>
  </c:sp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roundedCorners val="1"/>
  <c:chart>
    <c:autoTitleDeleted val="1"/>
    <c:plotArea>
      <c:layout/>
      <c:barChart>
        <c:barDir val="col"/>
        <c:grouping val="clustered"/>
        <c:varyColors val="0"/>
        <c:ser>
          <c:idx val="0"/>
          <c:order val="0"/>
          <c:tx>
            <c:strRef>
              <c:f>Sheet1!$B$1</c:f>
              <c:strCache>
                <c:ptCount val="1"/>
                <c:pt idx="0">
                  <c:v>Điền 0</c:v>
                </c:pt>
              </c:strCache>
            </c:strRef>
          </c:tx>
          <c:spPr>
            <a:solidFill>
              <a:srgbClr val="227B6A"/>
            </a:solidFill>
            <a:effectLst/>
          </c:spPr>
          <c:invertIfNegative val="0"/>
          <c:dLbls>
            <c:numFmt formatCode="###,###,###,###,###,###,###.0000" sourceLinked="0"/>
            <c:txPr>
              <a:bodyPr/>
              <a:lstStyle/>
              <a:p>
                <a:pPr>
                  <a:defRPr b="0" i="0" strike="noStrike" sz="1200" u="none">
                    <a:solidFill>
                      <a:srgbClr val="2B2A35"/>
                    </a:solidFill>
                    <a:latin typeface="Inter"/>
                  </a:defRPr>
                </a:pPr>
              </a:p>
            </c:txPr>
            <c:showLegendKey val="0"/>
            <c:showVal val="0"/>
            <c:showCatName val="0"/>
            <c:showSerName val="0"/>
            <c:showPercent val="0"/>
            <c:showBubbleSize val="0"/>
            <c:showLeaderLines val="0"/>
          </c:dLbls>
          <c:cat>
            <c:multiLvlStrRef>
              <c:f>Sheet1!$A$2:$A$7</c:f>
              <c:multiLvlStrCache>
                <c:ptCount val="6"/>
                <c:lvl>
                  <c:pt idx="0">
                    <c:v>Linear</c:v>
                  </c:pt>
                  <c:pt idx="1">
                    <c:v>SGD</c:v>
                  </c:pt>
                  <c:pt idx="2">
                    <c:v>RandomForest</c:v>
                  </c:pt>
                  <c:pt idx="3">
                    <c:v>GradientBoosting</c:v>
                  </c:pt>
                  <c:pt idx="4">
                    <c:v>LGBM</c:v>
                  </c:pt>
                  <c:pt idx="5">
                    <c:v>CatBoost</c:v>
                  </c:pt>
                </c:lvl>
              </c:multiLvlStrCache>
            </c:multiLvlStrRef>
          </c:cat>
          <c:val>
            <c:numRef>
              <c:f>Sheet1!$B$2:$B$7</c:f>
              <c:numCache>
                <c:formatCode>General</c:formatCode>
                <c:ptCount val="6"/>
                <c:pt idx="0">
                  <c:v>0.0161</c:v>
                </c:pt>
                <c:pt idx="1">
                  <c:v>0.0272</c:v>
                </c:pt>
                <c:pt idx="2">
                  <c:v>0.0118</c:v>
                </c:pt>
                <c:pt idx="3">
                  <c:v>0.0102</c:v>
                </c:pt>
                <c:pt idx="4">
                  <c:v>0.0102</c:v>
                </c:pt>
                <c:pt idx="5">
                  <c:v>0.0093</c:v>
                </c:pt>
              </c:numCache>
            </c:numRef>
          </c:val>
        </c:ser>
        <c:ser>
          <c:idx val="1"/>
          <c:order val="1"/>
          <c:tx>
            <c:strRef>
              <c:f>Sheet1!$C$1</c:f>
              <c:strCache>
                <c:ptCount val="1"/>
                <c:pt idx="0">
                  <c:v>Điền Mean</c:v>
                </c:pt>
              </c:strCache>
            </c:strRef>
          </c:tx>
          <c:spPr>
            <a:solidFill>
              <a:srgbClr val="E67E22"/>
            </a:solidFill>
            <a:effectLst/>
          </c:spPr>
          <c:invertIfNegative val="0"/>
          <c:dLbls>
            <c:numFmt formatCode="###,###,###,###,###,###,###.0000" sourceLinked="0"/>
            <c:txPr>
              <a:bodyPr/>
              <a:lstStyle/>
              <a:p>
                <a:pPr>
                  <a:defRPr b="0" i="0" strike="noStrike" sz="1200" u="none">
                    <a:solidFill>
                      <a:srgbClr val="2B2A35"/>
                    </a:solidFill>
                    <a:latin typeface="Inter"/>
                  </a:defRPr>
                </a:pPr>
              </a:p>
            </c:txPr>
            <c:showLegendKey val="0"/>
            <c:showVal val="0"/>
            <c:showCatName val="0"/>
            <c:showSerName val="0"/>
            <c:showPercent val="0"/>
            <c:showBubbleSize val="0"/>
            <c:showLeaderLines val="0"/>
          </c:dLbls>
          <c:cat>
            <c:multiLvlStrRef>
              <c:f>Sheet1!$A$2:$A$7</c:f>
              <c:multiLvlStrCache>
                <c:ptCount val="6"/>
                <c:lvl>
                  <c:pt idx="0">
                    <c:v>Linear</c:v>
                  </c:pt>
                  <c:pt idx="1">
                    <c:v>SGD</c:v>
                  </c:pt>
                  <c:pt idx="2">
                    <c:v>RandomForest</c:v>
                  </c:pt>
                  <c:pt idx="3">
                    <c:v>GradientBoosting</c:v>
                  </c:pt>
                  <c:pt idx="4">
                    <c:v>LGBM</c:v>
                  </c:pt>
                  <c:pt idx="5">
                    <c:v>CatBoost</c:v>
                  </c:pt>
                </c:lvl>
              </c:multiLvlStrCache>
            </c:multiLvlStrRef>
          </c:cat>
          <c:val>
            <c:numRef>
              <c:f>Sheet1!$C$2:$C$7</c:f>
              <c:numCache>
                <c:formatCode>General</c:formatCode>
                <c:ptCount val="6"/>
                <c:pt idx="0">
                  <c:v>0.0158</c:v>
                </c:pt>
                <c:pt idx="1">
                  <c:v>0.0212</c:v>
                </c:pt>
                <c:pt idx="2">
                  <c:v>0.0123</c:v>
                </c:pt>
                <c:pt idx="3">
                  <c:v>0.0103</c:v>
                </c:pt>
                <c:pt idx="4">
                  <c:v>0.0101</c:v>
                </c:pt>
                <c:pt idx="5">
                  <c:v>0.0096</c:v>
                </c:pt>
              </c:numCache>
            </c:numRef>
          </c:val>
        </c:ser>
        <c:ser>
          <c:idx val="2"/>
          <c:order val="2"/>
          <c:tx>
            <c:strRef>
              <c:f>Sheet1!$D$1</c:f>
              <c:strCache>
                <c:ptCount val="1"/>
                <c:pt idx="0">
                  <c:v>Điền Mode</c:v>
                </c:pt>
              </c:strCache>
            </c:strRef>
          </c:tx>
          <c:spPr>
            <a:solidFill>
              <a:srgbClr val="F9CA24"/>
            </a:solidFill>
            <a:effectLst/>
          </c:spPr>
          <c:invertIfNegative val="0"/>
          <c:dLbls>
            <c:numFmt formatCode="###,###,###,###,###,###,###.0000" sourceLinked="0"/>
            <c:txPr>
              <a:bodyPr/>
              <a:lstStyle/>
              <a:p>
                <a:pPr>
                  <a:defRPr b="0" i="0" strike="noStrike" sz="1200" u="none">
                    <a:solidFill>
                      <a:srgbClr val="2B2A35"/>
                    </a:solidFill>
                    <a:latin typeface="Inter"/>
                  </a:defRPr>
                </a:pPr>
              </a:p>
            </c:txPr>
            <c:showLegendKey val="0"/>
            <c:showVal val="0"/>
            <c:showCatName val="0"/>
            <c:showSerName val="0"/>
            <c:showPercent val="0"/>
            <c:showBubbleSize val="0"/>
            <c:showLeaderLines val="0"/>
          </c:dLbls>
          <c:cat>
            <c:multiLvlStrRef>
              <c:f>Sheet1!$A$2:$A$7</c:f>
              <c:multiLvlStrCache>
                <c:ptCount val="6"/>
                <c:lvl>
                  <c:pt idx="0">
                    <c:v>Linear</c:v>
                  </c:pt>
                  <c:pt idx="1">
                    <c:v>SGD</c:v>
                  </c:pt>
                  <c:pt idx="2">
                    <c:v>RandomForest</c:v>
                  </c:pt>
                  <c:pt idx="3">
                    <c:v>GradientBoosting</c:v>
                  </c:pt>
                  <c:pt idx="4">
                    <c:v>LGBM</c:v>
                  </c:pt>
                  <c:pt idx="5">
                    <c:v>CatBoost</c:v>
                  </c:pt>
                </c:lvl>
              </c:multiLvlStrCache>
            </c:multiLvlStrRef>
          </c:cat>
          <c:val>
            <c:numRef>
              <c:f>Sheet1!$D$2:$D$7</c:f>
              <c:numCache>
                <c:formatCode>General</c:formatCode>
                <c:ptCount val="6"/>
                <c:pt idx="0">
                  <c:v>0.0158</c:v>
                </c:pt>
                <c:pt idx="1">
                  <c:v>0.0212</c:v>
                </c:pt>
                <c:pt idx="2">
                  <c:v>0.0123</c:v>
                </c:pt>
                <c:pt idx="3">
                  <c:v>0.0103</c:v>
                </c:pt>
                <c:pt idx="4">
                  <c:v>0.0101</c:v>
                </c:pt>
                <c:pt idx="5">
                  <c:v>0.0096</c:v>
                </c:pt>
              </c:numCache>
            </c:numRef>
          </c:val>
        </c:ser>
        <c:dLbls>
          <c:numFmt formatCode="###,###,###,###,###,###,###.0000" sourceLinked="0"/>
          <c:txPr>
            <a:bodyPr/>
            <a:lstStyle/>
            <a:p>
              <a:pPr>
                <a:defRPr b="0" i="0" strike="noStrike" sz="1200" u="none">
                  <a:solidFill>
                    <a:srgbClr val="2B2A35"/>
                  </a:solidFill>
                  <a:latin typeface="Inter"/>
                </a:defRPr>
              </a:pPr>
            </a:p>
          </c:txPr>
          <c:showLegendKey val="0"/>
          <c:showVal val="0"/>
          <c:showCatName val="0"/>
          <c:showSerName val="0"/>
          <c:showPercent val="0"/>
          <c:showBubbleSize val="0"/>
          <c:showLeaderLines val="0"/>
        </c:dLbls>
        <c:gapWidth val="150"/>
        <c:overlap val="0"/>
        <c:axId val="2094734554"/>
        <c:axId val="2094734552"/>
        <c:axId val="2094734556"/>
      </c:barChart>
      <c:catAx>
        <c:axId val="2094734554"/>
        <c:scaling>
          <c:orientation val="minMax"/>
        </c:scaling>
        <c:delete val="0"/>
        <c:axPos val="b"/>
        <c:numFmt formatCode="General" sourceLinked="1"/>
        <c:majorTickMark val="none"/>
        <c:minorTickMark val="none"/>
        <c:tickLblPos val="low"/>
        <c:spPr>
          <a:ln w="6350" cap="flat">
            <a:solidFill>
              <a:srgbClr val="2B2A35"/>
            </a:solidFill>
            <a:prstDash val="solid"/>
            <a:round/>
          </a:ln>
        </c:spPr>
        <c:txPr>
          <a:bodyPr/>
          <a:lstStyle/>
          <a:p>
            <a:pPr>
              <a:defRPr sz="525" b="0" i="0" u="none" strike="noStrike">
                <a:solidFill>
                  <a:srgbClr val="2B2A35"/>
                </a:solidFill>
                <a:latin typeface="Inter"/>
              </a:defRPr>
            </a:pPr>
            <a:endParaRPr lang="en-US"/>
          </a:p>
        </c:txPr>
        <c:crossAx val="2094734552"/>
        <c:crosses val="autoZero"/>
        <c:auto val="1"/>
        <c:lblAlgn val="ctr"/>
        <c:noMultiLvlLbl val="1"/>
      </c:catAx>
      <c:valAx>
        <c:axId val="2094734552"/>
        <c:scaling>
          <c:orientation val="minMax"/>
          <c:min val="0"/>
        </c:scaling>
        <c:delete val="0"/>
        <c:axPos val="l"/>
        <c:numFmt formatCode="###,###,###,###,###,###,###.0000" sourceLinked="0"/>
        <c:majorTickMark val="out"/>
        <c:minorTickMark val="none"/>
        <c:tickLblPos val="nextTo"/>
        <c:spPr>
          <a:ln w="6350" cap="flat">
            <a:noFill/>
            <a:prstDash val="solid"/>
            <a:round/>
          </a:ln>
        </c:spPr>
        <c:txPr>
          <a:bodyPr/>
          <a:lstStyle/>
          <a:p>
            <a:pPr>
              <a:defRPr sz="525" b="0" i="0" u="none" strike="noStrike">
                <a:solidFill>
                  <a:srgbClr val="2B2A35"/>
                </a:solidFill>
                <a:latin typeface="Inter"/>
              </a:defRPr>
            </a:pPr>
            <a:endParaRPr lang="en-US"/>
          </a:p>
        </c:txPr>
        <c:crossAx val="2094734554"/>
        <c:crosses val="autoZero"/>
        <c:crossBetween val="between"/>
      </c:valAx>
      <c:spPr>
        <a:solidFill>
          <a:srgbClr val="F9F9F9"/>
        </a:solidFill>
        <a:ln>
          <a:noFill/>
        </a:ln>
        <a:effectLst/>
      </c:spPr>
    </c:plotArea>
    <c:legend>
      <c:legendPos val="t"/>
      <c:overlay val="0"/>
      <c:txPr>
        <a:bodyPr/>
        <a:lstStyle/>
        <a:p>
          <a:pPr>
            <a:defRPr sz="750">
              <a:solidFill>
                <a:srgbClr val="2B2A35"/>
              </a:solidFill>
              <a:latin typeface="Inter"/>
              <a:cs typeface="Inter"/>
            </a:defRPr>
          </a:pPr>
          <a:endParaRPr lang="en-US"/>
        </a:p>
      </c:txPr>
    </c:legend>
    <c:plotVisOnly val="1"/>
    <c:dispBlanksAs val="span"/>
  </c:chart>
  <c:spPr>
    <a:noFill/>
    <a:ln>
      <a:noFill/>
    </a:ln>
    <a:effectLst/>
  </c:spPr>
  <c:externalData r:id="rId1">
    <c:autoUpdate val="0"/>
  </c:externalData>
</c:chartSpace>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tổng cộng sẽ được 14 slide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sửa hình tạo ra 2 bộ dữl iệu con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
        <p:nvSpPr>
          <p:cNvPr id="25" name="Slide Number Placeholder 0"/>
          <p:cNvSpPr>
            <a:spLocks noGrp="1"/>
          </p:cNvSpPr>
          <p:nvPr>
            <p:ph type="sldNum" sz="quarter" idx="4294967295"/>
          </p:nvPr>
        </p:nvSpPr>
        <p:spPr>
          <a:xfrm>
            <a:off x="8778240" y="4754880"/>
            <a:ext cx="800000" cy="300000"/>
          </a:xfrm>
          <a:prstGeom prst="rect">
            <a:avLst/>
          </a:prstGeom>
          <a:extLst>
            <a:ext uri="{C572A759-6A51-4108-AA02-DFA0A04FC94B}">
              <ma14:wrappingTextBoxFlag xmlns:ma14="http://schemas.microsoft.com/office/mac/drawingml/2011/main" val="0"/>
            </a:ext>
          </a:extLst>
        </p:spPr>
        <p:txBody>
          <a:bodyPr/>
          <a:lstStyle>
            <a:lvl1pPr>
              <a:defRPr sz="1300">
                <a:solidFill>
                  <a:srgbClr val="545465"/>
                </a:solidFill>
                <a:latin typeface="Calibri"/>
                <a:ea typeface="Calibri"/>
                <a:cs typeface="Calibri"/>
              </a:defRPr>
            </a:lvl1pPr>
          </a:lstStyle>
          <a:p>
            <a:pPr algn="l"/>
            <a:fld id="{F7021451-1387-4CA6-816F-3879F97B5CBC}" type="slidenum">
              <a:rPr b="0" lang="en-US"/>
              <a:t>1000</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Slide Number Placeholder 0"/>
          <p:cNvSpPr>
            <a:spLocks noGrp="1"/>
          </p:cNvSpPr>
          <p:nvPr>
            <p:ph type="sldNum" sz="quarter" idx="4294967295"/>
          </p:nvPr>
        </p:nvSpPr>
        <p:spPr>
          <a:xfrm>
            <a:off x="8778240" y="4754880"/>
            <a:ext cx="800000" cy="300000"/>
          </a:xfrm>
          <a:prstGeom prst="rect">
            <a:avLst/>
          </a:prstGeom>
          <a:extLst>
            <a:ext uri="{C572A759-6A51-4108-AA02-DFA0A04FC94B}">
              <ma14:wrappingTextBoxFlag xmlns:ma14="http://schemas.microsoft.com/office/mac/drawingml/2011/main" val="0"/>
            </a:ext>
          </a:extLst>
        </p:spPr>
        <p:txBody>
          <a:bodyPr/>
          <a:lstStyle>
            <a:lvl1pPr>
              <a:defRPr sz="1300">
                <a:solidFill>
                  <a:srgbClr val="545465"/>
                </a:solidFill>
                <a:latin typeface="Calibri"/>
                <a:ea typeface="Calibri"/>
                <a:cs typeface="Calibri"/>
              </a:defRPr>
            </a:lvl1pPr>
          </a:lstStyle>
          <a:p>
            <a:pPr algn="l"/>
            <a:fld id="{F7021451-1387-4CA6-816F-3879F97B5CBC}" type="slidenum">
              <a:rPr b="0" lang="en-US"/>
              <a:t>null</a:t>
            </a:fld>
            <a:endParaRPr lang="en-US"/>
          </a:p>
        </p:txBody>
      </p:sp>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hyperlink" Target="https://pitch.com?utm_medium=product-presentation&amp;utm_source=powerpoint-export&amp;utm_campaign=bottom_bar_cta&amp;utm_content=8d6ae44f-cc04-4949-b954-aeb7e75bf1a4&amp;utm_term=PDF-PPTX-lastslide&amp;ad_group=last_slide" TargetMode="External"/><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image" Target="../media/image-1-3.svg"/><Relationship Id="rId5" Type="http://schemas.openxmlformats.org/officeDocument/2006/relationships/slideLayout" Target="../slideLayouts/slideLayout1.xml"/><Relationship Id="rId6"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7" Type="http://schemas.openxmlformats.org/officeDocument/2006/relationships/hyperlink" Target="https://pitch.com?utm_medium=product-presentation&amp;utm_source=powerpoint-export&amp;utm_campaign=bottom_bar_cta&amp;utm_content=8d6ae44f-cc04-4949-b954-aeb7e75bf1a4&amp;utm_term=PDF-PPTX-lastslide&amp;ad_group=last_slide" TargetMode="External"/><Relationship Id="rId1" Type="http://schemas.openxmlformats.org/officeDocument/2006/relationships/image" Target="../media/image-10-1.png"/><Relationship Id="rId2" Type="http://schemas.openxmlformats.org/officeDocument/2006/relationships/image" Target="../media/image-10-2.png"/><Relationship Id="rId3" Type="http://schemas.openxmlformats.org/officeDocument/2006/relationships/image" Target="../media/image-10-3.png"/><Relationship Id="rId4" Type="http://schemas.openxmlformats.org/officeDocument/2006/relationships/image" Target="../media/image-10-4.png"/><Relationship Id="rId5" Type="http://schemas.openxmlformats.org/officeDocument/2006/relationships/image" Target="../media/image-10-5.png"/><Relationship Id="rId6" Type="http://schemas.openxmlformats.org/officeDocument/2006/relationships/image" Target="../media/image-10-6.svg"/><Relationship Id="rId8" Type="http://schemas.openxmlformats.org/officeDocument/2006/relationships/slideLayout" Target="../slideLayouts/slideLayout1.xml"/><Relationship Id="rId9"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7" Type="http://schemas.openxmlformats.org/officeDocument/2006/relationships/hyperlink" Target="https://pitch.com?utm_medium=product-presentation&amp;utm_source=powerpoint-export&amp;utm_campaign=bottom_bar_cta&amp;utm_content=8d6ae44f-cc04-4949-b954-aeb7e75bf1a4&amp;utm_term=PDF-PPTX-lastslide&amp;ad_group=last_slide" TargetMode="External"/><Relationship Id="rId1" Type="http://schemas.openxmlformats.org/officeDocument/2006/relationships/image" Target="../media/image-11-1.png"/><Relationship Id="rId2" Type="http://schemas.openxmlformats.org/officeDocument/2006/relationships/image" Target="../media/image-11-2.png"/><Relationship Id="rId3" Type="http://schemas.openxmlformats.org/officeDocument/2006/relationships/image" Target="../media/image-11-3.png"/><Relationship Id="rId4" Type="http://schemas.openxmlformats.org/officeDocument/2006/relationships/image" Target="../media/image-11-4.png"/><Relationship Id="rId5" Type="http://schemas.openxmlformats.org/officeDocument/2006/relationships/image" Target="../media/image-11-5.png"/><Relationship Id="rId6" Type="http://schemas.openxmlformats.org/officeDocument/2006/relationships/image" Target="../media/image-11-6.svg"/><Relationship Id="rId8" Type="http://schemas.openxmlformats.org/officeDocument/2006/relationships/slideLayout" Target="../slideLayouts/slideLayout1.xml"/><Relationship Id="rId9"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8" Type="http://schemas.openxmlformats.org/officeDocument/2006/relationships/hyperlink" Target="https://pitch.com?utm_medium=product-presentation&amp;utm_source=powerpoint-export&amp;utm_campaign=bottom_bar_cta&amp;utm_content=8d6ae44f-cc04-4949-b954-aeb7e75bf1a4&amp;utm_term=PDF-PPTX-lastslide&amp;ad_group=last_slide" TargetMode="External"/><Relationship Id="rId1" Type="http://schemas.openxmlformats.org/officeDocument/2006/relationships/image" Target="../media/image-12-1.png"/><Relationship Id="rId2" Type="http://schemas.openxmlformats.org/officeDocument/2006/relationships/image" Target="../media/image-12-2.png"/><Relationship Id="rId3" Type="http://schemas.openxmlformats.org/officeDocument/2006/relationships/image" Target="../media/image-12-3.png"/><Relationship Id="rId4" Type="http://schemas.openxmlformats.org/officeDocument/2006/relationships/image" Target="../media/image-12-4.png"/><Relationship Id="rId5" Type="http://schemas.openxmlformats.org/officeDocument/2006/relationships/image" Target="../media/image-12-5.png"/><Relationship Id="rId6" Type="http://schemas.openxmlformats.org/officeDocument/2006/relationships/image" Target="../media/image-12-6.png"/><Relationship Id="rId7" Type="http://schemas.openxmlformats.org/officeDocument/2006/relationships/image" Target="../media/image-12-7.svg"/><Relationship Id="rId9" Type="http://schemas.openxmlformats.org/officeDocument/2006/relationships/slideLayout" Target="../slideLayouts/slideLayout1.xml"/><Relationship Id="rId10"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7" Type="http://schemas.openxmlformats.org/officeDocument/2006/relationships/hyperlink" Target="https://pitch.com?utm_medium=product-presentation&amp;utm_source=powerpoint-export&amp;utm_campaign=bottom_bar_cta&amp;utm_content=8d6ae44f-cc04-4949-b954-aeb7e75bf1a4&amp;utm_term=PDF-PPTX-lastslide&amp;ad_group=last_slide" TargetMode="External"/><Relationship Id="rId1" Type="http://schemas.openxmlformats.org/officeDocument/2006/relationships/image" Target="../media/image-13-1.png"/><Relationship Id="rId2" Type="http://schemas.openxmlformats.org/officeDocument/2006/relationships/image" Target="../media/image-13-2.png"/><Relationship Id="rId3" Type="http://schemas.openxmlformats.org/officeDocument/2006/relationships/image" Target="../media/image-13-3.png"/><Relationship Id="rId4" Type="http://schemas.openxmlformats.org/officeDocument/2006/relationships/image" Target="../media/image-13-4.png"/><Relationship Id="rId5" Type="http://schemas.openxmlformats.org/officeDocument/2006/relationships/image" Target="../media/image-13-5.png"/><Relationship Id="rId6" Type="http://schemas.openxmlformats.org/officeDocument/2006/relationships/image" Target="../media/image-13-6.svg"/><Relationship Id="rId8" Type="http://schemas.openxmlformats.org/officeDocument/2006/relationships/slideLayout" Target="../slideLayouts/slideLayout1.xml"/><Relationship Id="rId9"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6" Type="http://schemas.openxmlformats.org/officeDocument/2006/relationships/hyperlink" Target="https://pitch.com?utm_medium=product-presentation&amp;utm_source=powerpoint-export&amp;utm_campaign=bottom_bar_cta&amp;utm_content=8d6ae44f-cc04-4949-b954-aeb7e75bf1a4&amp;utm_term=PDF-PPTX-lastslide&amp;ad_group=last_slide" TargetMode="External"/><Relationship Id="rId1" Type="http://schemas.openxmlformats.org/officeDocument/2006/relationships/chart" Target="/ppt/charts/chart7.xml"/><Relationship Id="rId2" Type="http://schemas.openxmlformats.org/officeDocument/2006/relationships/chart" Target="/ppt/charts/chart8.xml"/><Relationship Id="rId3" Type="http://schemas.openxmlformats.org/officeDocument/2006/relationships/chart" Target="/ppt/charts/chart9.xml"/><Relationship Id="rId4" Type="http://schemas.openxmlformats.org/officeDocument/2006/relationships/image" Target="../media/image-14-1.png"/><Relationship Id="rId5" Type="http://schemas.openxmlformats.org/officeDocument/2006/relationships/image" Target="../media/image-14-2.svg"/><Relationship Id="rId7" Type="http://schemas.openxmlformats.org/officeDocument/2006/relationships/slideLayout" Target="../slideLayouts/slideLayout1.xml"/><Relationship Id="rId8"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5" Type="http://schemas.openxmlformats.org/officeDocument/2006/relationships/hyperlink" Target="https://pitch.com?utm_medium=product-presentation&amp;utm_source=powerpoint-export&amp;utm_campaign=bottom_bar_cta&amp;utm_content=8d6ae44f-cc04-4949-b954-aeb7e75bf1a4&amp;utm_term=PDF-PPTX-lastslide&amp;ad_group=last_slide" TargetMode="External"/><Relationship Id="rId1" Type="http://schemas.openxmlformats.org/officeDocument/2006/relationships/image" Target="../media/image-15-1.png"/><Relationship Id="rId2" Type="http://schemas.openxmlformats.org/officeDocument/2006/relationships/image" Target="../media/image-15-2.png"/><Relationship Id="rId3" Type="http://schemas.openxmlformats.org/officeDocument/2006/relationships/image" Target="../media/image-15-3.png"/><Relationship Id="rId4" Type="http://schemas.openxmlformats.org/officeDocument/2006/relationships/image" Target="../media/image-15-4.svg"/><Relationship Id="rId6" Type="http://schemas.openxmlformats.org/officeDocument/2006/relationships/slideLayout" Target="../slideLayouts/slideLayout1.xml"/><Relationship Id="rId7"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hyperlink" Target="https://pitch.com?utm_medium=product-presentation&amp;utm_source=powerpoint-export&amp;utm_campaign=bottom_bar_cta&amp;utm_content=8d6ae44f-cc04-4949-b954-aeb7e75bf1a4&amp;utm_term=PDF-PPTX-lastslide&amp;ad_group=last_slide" TargetMode="External"/><Relationship Id="rId1" Type="http://schemas.openxmlformats.org/officeDocument/2006/relationships/image" Target="../media/image-16-1.png"/><Relationship Id="rId2" Type="http://schemas.openxmlformats.org/officeDocument/2006/relationships/image" Target="../media/image-16-2.svg"/><Relationship Id="rId4" Type="http://schemas.openxmlformats.org/officeDocument/2006/relationships/slideLayout" Target="../slideLayouts/slideLayout1.xml"/><Relationship Id="rId5"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hyperlink" Target="https://pitch.com/?utm_medium=product-presentation&amp;utm_source=powerpoint-export&amp;utm_campaign=last_slide&amp;utm_content=8d6ae44f-cc04-4949-b954-aeb7e75bf1a4&amp;utm_term=PDF-PPTX-lastslide&amp;ad_group=last_slide" TargetMode="External"/><Relationship Id="rId1" Type="http://schemas.openxmlformats.org/officeDocument/2006/relationships/image" Target="../media/image-17-1.png"/><Relationship Id="rId2" Type="http://schemas.openxmlformats.org/officeDocument/2006/relationships/image" Target="../media/image-17-2.png"/><Relationship Id="rId4" Type="http://schemas.openxmlformats.org/officeDocument/2006/relationships/slideLayout" Target="../slideLayouts/slideLayout1.xml"/><Relationship Id="rId5"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3" Type="http://schemas.openxmlformats.org/officeDocument/2006/relationships/hyperlink" Target="https://pitch.com?utm_medium=product-presentation&amp;utm_source=powerpoint-export&amp;utm_campaign=bottom_bar_cta&amp;utm_content=8d6ae44f-cc04-4949-b954-aeb7e75bf1a4&amp;utm_term=PDF-PPTX-lastslide&amp;ad_group=last_slide" TargetMode="External"/><Relationship Id="rId1" Type="http://schemas.openxmlformats.org/officeDocument/2006/relationships/image" Target="../media/image-2-1.png"/><Relationship Id="rId2" Type="http://schemas.openxmlformats.org/officeDocument/2006/relationships/image" Target="../media/image-2-2.svg"/><Relationship Id="rId4" Type="http://schemas.openxmlformats.org/officeDocument/2006/relationships/slideLayout" Target="../slideLayouts/slideLayout1.xml"/><Relationship Id="rId5"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9" Type="http://schemas.openxmlformats.org/officeDocument/2006/relationships/hyperlink" Target="https://pitch.com?utm_medium=product-presentation&amp;utm_source=powerpoint-export&amp;utm_campaign=bottom_bar_cta&amp;utm_content=8d6ae44f-cc04-4949-b954-aeb7e75bf1a4&amp;utm_term=PDF-PPTX-lastslide&amp;ad_group=last_slide" TargetMode="External"/><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image" Target="../media/image-3-5.png"/><Relationship Id="rId6" Type="http://schemas.openxmlformats.org/officeDocument/2006/relationships/image" Target="../media/image-3-6.png"/><Relationship Id="rId7" Type="http://schemas.openxmlformats.org/officeDocument/2006/relationships/image" Target="../media/image-3-7.png"/><Relationship Id="rId8" Type="http://schemas.openxmlformats.org/officeDocument/2006/relationships/image" Target="../media/image-3-8.svg"/><Relationship Id="rId10" Type="http://schemas.openxmlformats.org/officeDocument/2006/relationships/slideLayout" Target="../slideLayouts/slideLayout1.xml"/><Relationship Id="rId11"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5" Type="http://schemas.openxmlformats.org/officeDocument/2006/relationships/hyperlink" Target="https://pitch.com?utm_medium=product-presentation&amp;utm_source=powerpoint-export&amp;utm_campaign=bottom_bar_cta&amp;utm_content=8d6ae44f-cc04-4949-b954-aeb7e75bf1a4&amp;utm_term=PDF-PPTX-lastslide&amp;ad_group=last_slide" TargetMode="External"/><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4" Type="http://schemas.openxmlformats.org/officeDocument/2006/relationships/image" Target="../media/image-4-4.svg"/><Relationship Id="rId6" Type="http://schemas.openxmlformats.org/officeDocument/2006/relationships/slideLayout" Target="../slideLayouts/slideLayout1.xml"/><Relationship Id="rId7"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4" Type="http://schemas.openxmlformats.org/officeDocument/2006/relationships/hyperlink" Target="https://pitch.com?utm_medium=product-presentation&amp;utm_source=powerpoint-export&amp;utm_campaign=bottom_bar_cta&amp;utm_content=8d6ae44f-cc04-4949-b954-aeb7e75bf1a4&amp;utm_term=PDF-PPTX-lastslide&amp;ad_group=last_slide" TargetMode="External"/><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svg"/><Relationship Id="rId5" Type="http://schemas.openxmlformats.org/officeDocument/2006/relationships/slideLayout" Target="../slideLayouts/slideLayout1.xml"/><Relationship Id="rId6"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2" Type="http://schemas.openxmlformats.org/officeDocument/2006/relationships/hyperlink" Target="https://pitch.com?utm_medium=product-presentation&amp;utm_source=powerpoint-export&amp;utm_campaign=bottom_bar_cta&amp;utm_content=8d6ae44f-cc04-4949-b954-aeb7e75bf1a4&amp;utm_term=PDF-PPTX-lastslide&amp;ad_group=last_slide" TargetMode="External"/><Relationship Id="rId1" Type="http://schemas.openxmlformats.org/officeDocument/2006/relationships/image" Target="../media/image-6-1.png"/><Relationship Id="rId2" Type="http://schemas.openxmlformats.org/officeDocument/2006/relationships/image" Target="../media/image-6-2.svg"/><Relationship Id="rId3" Type="http://schemas.openxmlformats.org/officeDocument/2006/relationships/image" Target="../media/image-6-3.png"/><Relationship Id="rId4" Type="http://schemas.openxmlformats.org/officeDocument/2006/relationships/image" Target="../media/image-6-4.svg"/><Relationship Id="rId5" Type="http://schemas.openxmlformats.org/officeDocument/2006/relationships/image" Target="../media/image-6-5.png"/><Relationship Id="rId6" Type="http://schemas.openxmlformats.org/officeDocument/2006/relationships/image" Target="../media/image-6-6.svg"/><Relationship Id="rId7" Type="http://schemas.openxmlformats.org/officeDocument/2006/relationships/image" Target="../media/image-6-7.png"/><Relationship Id="rId8" Type="http://schemas.openxmlformats.org/officeDocument/2006/relationships/image" Target="../media/image-6-8.svg"/><Relationship Id="rId9" Type="http://schemas.openxmlformats.org/officeDocument/2006/relationships/image" Target="../media/image-6-9.png"/><Relationship Id="rId10" Type="http://schemas.openxmlformats.org/officeDocument/2006/relationships/image" Target="../media/image-6-10.png"/><Relationship Id="rId11" Type="http://schemas.openxmlformats.org/officeDocument/2006/relationships/image" Target="../media/image-6-11.svg"/><Relationship Id="rId13" Type="http://schemas.openxmlformats.org/officeDocument/2006/relationships/slideLayout" Target="../slideLayouts/slideLayout1.xml"/><Relationship Id="rId1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4" Type="http://schemas.openxmlformats.org/officeDocument/2006/relationships/hyperlink" Target="https://pitch.com?utm_medium=product-presentation&amp;utm_source=powerpoint-export&amp;utm_campaign=bottom_bar_cta&amp;utm_content=8d6ae44f-cc04-4949-b954-aeb7e75bf1a4&amp;utm_term=PDF-PPTX-lastslide&amp;ad_group=last_slide" TargetMode="External"/><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svg"/><Relationship Id="rId5" Type="http://schemas.openxmlformats.org/officeDocument/2006/relationships/slideLayout" Target="../slideLayouts/slideLayout1.xml"/><Relationship Id="rId6"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7" Type="http://schemas.openxmlformats.org/officeDocument/2006/relationships/hyperlink" Target="https://pitch.com?utm_medium=product-presentation&amp;utm_source=powerpoint-export&amp;utm_campaign=bottom_bar_cta&amp;utm_content=8d6ae44f-cc04-4949-b954-aeb7e75bf1a4&amp;utm_term=PDF-PPTX-lastslide&amp;ad_group=last_slide" TargetMode="External"/><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4" Type="http://schemas.openxmlformats.org/officeDocument/2006/relationships/image" Target="../media/image-8-4.png"/><Relationship Id="rId5" Type="http://schemas.openxmlformats.org/officeDocument/2006/relationships/image" Target="../media/image-8-5.png"/><Relationship Id="rId6" Type="http://schemas.openxmlformats.org/officeDocument/2006/relationships/image" Target="../media/image-8-6.svg"/><Relationship Id="rId8" Type="http://schemas.openxmlformats.org/officeDocument/2006/relationships/slideLayout" Target="../slideLayouts/slideLayout1.xml"/><Relationship Id="rId9"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5" Type="http://schemas.openxmlformats.org/officeDocument/2006/relationships/hyperlink" Target="https://pitch.com?utm_medium=product-presentation&amp;utm_source=powerpoint-export&amp;utm_campaign=bottom_bar_cta&amp;utm_content=8d6ae44f-cc04-4949-b954-aeb7e75bf1a4&amp;utm_term=PDF-PPTX-lastslide&amp;ad_group=last_slide" TargetMode="External"/><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image" Target="../media/image-9-3.png"/><Relationship Id="rId4" Type="http://schemas.openxmlformats.org/officeDocument/2006/relationships/image" Target="../media/image-9-4.svg"/><Relationship Id="rId6" Type="http://schemas.openxmlformats.org/officeDocument/2006/relationships/slideLayout" Target="../slideLayouts/slideLayout1.xml"/><Relationship Id="rId7"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solidFill>
          <a:srgbClr val="FAFAFC"/>
        </a:solidFill>
      </p:bgPr>
    </p:bg>
    <p:spTree>
      <p:nvGrpSpPr>
        <p:cNvPr id="1" name=""/>
        <p:cNvGrpSpPr/>
        <p:nvPr/>
      </p:nvGrpSpPr>
      <p:grpSpPr>
        <a:xfrm>
          <a:off x="0" y="0"/>
          <a:ext cx="0" cy="0"/>
          <a:chOff x="0" y="0"/>
          <a:chExt cx="0" cy="0"/>
        </a:xfrm>
      </p:grpSpPr>
      <p:sp>
        <p:nvSpPr>
          <p:cNvPr id="3" name="Text 0"/>
          <p:cNvSpPr/>
          <p:nvPr/>
        </p:nvSpPr>
        <p:spPr>
          <a:xfrm>
            <a:off x="1488522" y="1885109"/>
            <a:ext cx="6400800" cy="1371600"/>
          </a:xfrm>
          <a:prstGeom prst="rect">
            <a:avLst/>
          </a:prstGeom>
          <a:noFill/>
          <a:ln/>
        </p:spPr>
        <p:txBody>
          <a:bodyPr wrap="square" lIns="0" tIns="0" rIns="0" bIns="0" rtlCol="0" anchor="t"/>
          <a:lstStyle/>
          <a:p>
            <a:pPr algn="ctr">
              <a:lnSpc>
                <a:spcPts val="3600"/>
              </a:lnSpc>
            </a:pPr>
            <a:r>
              <a:rPr lang="en-US" sz="2200" b="1" spc="-24" kern="0" dirty="0">
                <a:solidFill>
                  <a:srgbClr val="2B2A35"/>
                </a:solidFill>
                <a:latin typeface="Inter" pitchFamily="34" charset="0"/>
                <a:ea typeface="Inter" pitchFamily="34" charset="-122"/>
                <a:cs typeface="Inter" pitchFamily="34" charset="-120"/>
              </a:rPr>
              <a:t>XÂY DỰNG MÔ HÌNH DỰ ĐOÁN CHỈ SỐ PHÁT TRIỂN CON NGƯỜI VÀ PHÂN CỤM TỈNH THÀNH ĐÁNG SỐNG TẠI VIỆT NAM</a:t>
            </a:r>
            <a:endParaRPr lang="en-US" sz="3000" dirty="0"/>
          </a:p>
        </p:txBody>
      </p:sp>
      <p:sp>
        <p:nvSpPr>
          <p:cNvPr id="4" name="Shape 1"/>
          <p:cNvSpPr/>
          <p:nvPr/>
        </p:nvSpPr>
        <p:spPr>
          <a:xfrm>
            <a:off x="1177110" y="4088357"/>
            <a:ext cx="9525" cy="785535"/>
          </a:xfrm>
          <a:prstGeom prst="roundRect">
            <a:avLst>
              <a:gd name="adj" fmla="val -9600000"/>
            </a:avLst>
          </a:prstGeom>
          <a:solidFill>
            <a:srgbClr val="2B2A35">
              <a:alpha val="30000"/>
            </a:srgbClr>
          </a:solidFill>
          <a:ln/>
        </p:spPr>
      </p:sp>
      <p:sp>
        <p:nvSpPr>
          <p:cNvPr id="5" name="Text 2"/>
          <p:cNvSpPr/>
          <p:nvPr/>
        </p:nvSpPr>
        <p:spPr>
          <a:xfrm>
            <a:off x="1319985" y="4100552"/>
            <a:ext cx="1828800" cy="243780"/>
          </a:xfrm>
          <a:prstGeom prst="rect">
            <a:avLst/>
          </a:prstGeom>
          <a:noFill/>
          <a:ln/>
        </p:spPr>
        <p:txBody>
          <a:bodyPr wrap="square" lIns="0" tIns="0" rIns="0" bIns="0" rtlCol="0" anchor="b"/>
          <a:lstStyle/>
          <a:p>
            <a:pPr algn="l">
              <a:lnSpc>
                <a:spcPts val="1920"/>
              </a:lnSpc>
            </a:pPr>
            <a:r>
              <a:rPr lang="en-US" sz="1200" b="1" spc="12" kern="0" dirty="0">
                <a:solidFill>
                  <a:srgbClr val="939DA8"/>
                </a:solidFill>
                <a:latin typeface="Inter" pitchFamily="34" charset="0"/>
                <a:ea typeface="Inter" pitchFamily="34" charset="-122"/>
                <a:cs typeface="Inter" pitchFamily="34" charset="-120"/>
              </a:rPr>
              <a:t>Võ Hoàng An </a:t>
            </a:r>
            <a:endParaRPr lang="en-US" sz="1200" dirty="0"/>
          </a:p>
        </p:txBody>
      </p:sp>
      <p:sp>
        <p:nvSpPr>
          <p:cNvPr id="6" name="Text 3"/>
          <p:cNvSpPr/>
          <p:nvPr/>
        </p:nvSpPr>
        <p:spPr>
          <a:xfrm>
            <a:off x="1318574" y="3933929"/>
            <a:ext cx="1828800" cy="198090"/>
          </a:xfrm>
          <a:prstGeom prst="rect">
            <a:avLst/>
          </a:prstGeom>
          <a:noFill/>
          <a:ln/>
        </p:spPr>
        <p:txBody>
          <a:bodyPr wrap="square" lIns="0" tIns="0" rIns="0" bIns="0" rtlCol="0" anchor="t"/>
          <a:lstStyle/>
          <a:p>
            <a:pPr algn="l">
              <a:lnSpc>
                <a:spcPts val="1560"/>
              </a:lnSpc>
            </a:pPr>
            <a:r>
              <a:rPr lang="en-US" sz="1000" b="1" spc="-12" kern="0" dirty="0">
                <a:solidFill>
                  <a:srgbClr val="2B2A35"/>
                </a:solidFill>
                <a:latin typeface="Inter" pitchFamily="34" charset="0"/>
                <a:ea typeface="Inter" pitchFamily="34" charset="-122"/>
                <a:cs typeface="Inter" pitchFamily="34" charset="-120"/>
              </a:rPr>
              <a:t>Nhóm #15</a:t>
            </a:r>
            <a:endParaRPr lang="en-US" sz="975" dirty="0"/>
          </a:p>
        </p:txBody>
      </p:sp>
      <p:sp>
        <p:nvSpPr>
          <p:cNvPr id="7" name="Text 4"/>
          <p:cNvSpPr/>
          <p:nvPr/>
        </p:nvSpPr>
        <p:spPr>
          <a:xfrm>
            <a:off x="1319985" y="4365332"/>
            <a:ext cx="2743200" cy="243780"/>
          </a:xfrm>
          <a:prstGeom prst="rect">
            <a:avLst/>
          </a:prstGeom>
          <a:noFill/>
          <a:ln/>
        </p:spPr>
        <p:txBody>
          <a:bodyPr wrap="square" lIns="0" tIns="0" rIns="0" bIns="0" rtlCol="0" anchor="b"/>
          <a:lstStyle/>
          <a:p>
            <a:pPr algn="l">
              <a:lnSpc>
                <a:spcPts val="1920"/>
              </a:lnSpc>
            </a:pPr>
            <a:r>
              <a:rPr lang="en-US" sz="1200" b="1" spc="12" kern="0" dirty="0">
                <a:solidFill>
                  <a:srgbClr val="939DA8"/>
                </a:solidFill>
                <a:latin typeface="Inter" pitchFamily="34" charset="0"/>
                <a:ea typeface="Inter" pitchFamily="34" charset="-122"/>
                <a:cs typeface="Inter" pitchFamily="34" charset="-120"/>
              </a:rPr>
              <a:t>Nguyễn Ngọc Yến Nhi</a:t>
            </a:r>
            <a:endParaRPr lang="en-US" sz="1200" dirty="0"/>
          </a:p>
        </p:txBody>
      </p:sp>
      <p:sp>
        <p:nvSpPr>
          <p:cNvPr id="8" name="Text 5"/>
          <p:cNvSpPr/>
          <p:nvPr/>
        </p:nvSpPr>
        <p:spPr>
          <a:xfrm>
            <a:off x="1319985" y="4630112"/>
            <a:ext cx="1828800" cy="243780"/>
          </a:xfrm>
          <a:prstGeom prst="rect">
            <a:avLst/>
          </a:prstGeom>
          <a:noFill/>
          <a:ln/>
        </p:spPr>
        <p:txBody>
          <a:bodyPr wrap="square" lIns="0" tIns="0" rIns="0" bIns="0" rtlCol="0" anchor="b"/>
          <a:lstStyle/>
          <a:p>
            <a:pPr algn="l">
              <a:lnSpc>
                <a:spcPts val="1920"/>
              </a:lnSpc>
            </a:pPr>
            <a:r>
              <a:rPr lang="en-US" sz="1200" b="1" spc="12" kern="0" dirty="0">
                <a:solidFill>
                  <a:srgbClr val="939DA8"/>
                </a:solidFill>
                <a:latin typeface="Inter" pitchFamily="34" charset="0"/>
                <a:ea typeface="Inter" pitchFamily="34" charset="-122"/>
                <a:cs typeface="Inter" pitchFamily="34" charset="-120"/>
              </a:rPr>
              <a:t>Trần thái Hoà</a:t>
            </a:r>
            <a:endParaRPr lang="en-US" sz="1200" dirty="0"/>
          </a:p>
        </p:txBody>
      </p:sp>
      <p:pic>
        <p:nvPicPr>
          <p:cNvPr id="9" name="Image 0" descr="https://pitch-assets-ccb95893-de3f-4266-973c-20049231b248.s3.eu-west-1.amazonaws.com/a8427f90-4796-4f81-b81e-f5a4b8c6fbd4?pitch-bytes=33185&amp;pitch-content-type=image%2Fpng">    </p:cNvPr>
          <p:cNvPicPr>
            <a:picLocks noChangeAspect="1"/>
          </p:cNvPicPr>
          <p:nvPr/>
        </p:nvPicPr>
        <p:blipFill>
          <a:blip r:embed="rId1"/>
          <a:srcRect l="0" r="0" t="0" b="0"/>
          <a:stretch/>
        </p:blipFill>
        <p:spPr>
          <a:xfrm>
            <a:off x="3642454" y="126834"/>
            <a:ext cx="2244023" cy="622790"/>
          </a:xfrm>
          <a:prstGeom prst="rect">
            <a:avLst/>
          </a:prstGeom>
        </p:spPr>
      </p:pic>
      <p:pic>
        <p:nvPicPr>
          <p:cNvPr id="10" name="Image 1" descr="https://pitch-assets-ccb95893-de3f-4266-973c-20049231b248.s3.eu-west-1.amazonaws.com/try-pitch-pdf-export-logo.svg">
            <a:hlinkClick r:id="rId4" tooltip=""/>
          </p:cNvPr>
          <p:cNvPicPr>
            <a:picLocks noChangeAspect="1"/>
          </p:cNvPicPr>
          <p:nvPr/>
        </p:nvPicPr>
        <p:blipFill>
          <a:blip r:embed="rId2">
            <a:extLst>
              <a:ext uri="{96DAC541-7B7A-43D3-8B79-37D633B846F1}">
                <asvg:svgBlip xmlns:asvg="http://schemas.microsoft.com/office/drawing/2016/SVG/main" r:embed="rId3"/>
              </a:ext>
            </a:extLst>
          </a:blip>
          <a:srcRect l="0" r="0" t="0" b="0"/>
          <a:stretch/>
        </p:blipFill>
        <p:spPr>
          <a:xfrm>
            <a:off x="136595" y="4803153"/>
            <a:ext cx="515221" cy="227303"/>
          </a:xfrm>
          <a:prstGeom prst="rect">
            <a:avLst/>
          </a:prstGeom>
        </p:spPr>
      </p:pic>
      <p:sp>
        <p:nvSpPr>
          <p:cNvPr id="25" name="Slide Number Placeholder 0"/>
          <p:cNvSpPr>
            <a:spLocks noGrp="1"/>
          </p:cNvSpPr>
          <p:nvPr>
            <p:ph type="sldNum" sz="quarter" idx="4294967295"/>
          </p:nvPr>
        </p:nvSpPr>
        <p:spPr>
          <a:xfrm>
            <a:off x="8778240" y="4754880"/>
            <a:ext cx="800000" cy="300000"/>
          </a:xfrm>
          <a:prstGeom prst="rect">
            <a:avLst/>
          </a:prstGeom>
          <a:extLst>
            <a:ext uri="{C572A759-6A51-4108-AA02-DFA0A04FC94B}">
              <ma14:wrappingTextBoxFlag xmlns:ma14="http://schemas.microsoft.com/office/mac/drawingml/2011/main" val="0"/>
            </a:ext>
          </a:extLst>
        </p:spPr>
        <p:txBody>
          <a:bodyPr/>
          <a:lstStyle>
            <a:lvl1pPr>
              <a:defRPr sz="1300">
                <a:solidFill>
                  <a:srgbClr val="545465"/>
                </a:solidFill>
                <a:latin typeface="Calibri"/>
                <a:ea typeface="Calibri"/>
                <a:cs typeface="Calibri"/>
              </a:defRPr>
            </a:lvl1pPr>
          </a:lstStyle>
          <a:p>
            <a:pPr algn="l"/>
            <a:fld id="{F7021451-1387-4CA6-816F-3879F97B5CBC}" type="slidenum">
              <a:rPr b="0" lang="en-US"/>
              <a:t>1</a:t>
            </a:fld>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solidFill>
          <a:srgbClr val="FAFAFC"/>
        </a:solidFill>
      </p:bgPr>
    </p:bg>
    <p:spTree>
      <p:nvGrpSpPr>
        <p:cNvPr id="1" name=""/>
        <p:cNvGrpSpPr/>
        <p:nvPr/>
      </p:nvGrpSpPr>
      <p:grpSpPr>
        <a:xfrm>
          <a:off x="0" y="0"/>
          <a:ext cx="0" cy="0"/>
          <a:chOff x="0" y="0"/>
          <a:chExt cx="0" cy="0"/>
        </a:xfrm>
      </p:grpSpPr>
      <p:sp>
        <p:nvSpPr>
          <p:cNvPr id="3" name="Shape 0"/>
          <p:cNvSpPr/>
          <p:nvPr/>
        </p:nvSpPr>
        <p:spPr>
          <a:xfrm>
            <a:off x="911633" y="844671"/>
            <a:ext cx="1886812" cy="0"/>
          </a:xfrm>
          <a:prstGeom prst="line">
            <a:avLst/>
          </a:prstGeom>
          <a:solidFill>
            <a:srgbClr val="FFFFFF"/>
          </a:solidFill>
          <a:ln w="5292">
            <a:solidFill>
              <a:srgbClr val="939DA8"/>
            </a:solidFill>
            <a:prstDash val="solid"/>
            <a:headEnd type="none"/>
            <a:tailEnd type="none"/>
          </a:ln>
        </p:spPr>
      </p:sp>
      <p:sp>
        <p:nvSpPr>
          <p:cNvPr id="4" name="Text 1"/>
          <p:cNvSpPr/>
          <p:nvPr/>
        </p:nvSpPr>
        <p:spPr>
          <a:xfrm>
            <a:off x="913373" y="1067886"/>
            <a:ext cx="2120082" cy="393281"/>
          </a:xfrm>
          <a:prstGeom prst="roundRect">
            <a:avLst>
              <a:gd name="adj" fmla="val 32000"/>
            </a:avLst>
          </a:prstGeom>
          <a:solidFill>
            <a:srgbClr val="F9CA24">
              <a:alpha val="62000"/>
            </a:srgbClr>
          </a:solidFill>
          <a:ln/>
        </p:spPr>
        <p:txBody>
          <a:bodyPr wrap="square" lIns="117782" tIns="46429" rIns="117782" bIns="46429" rtlCol="0" anchor="ctr"/>
          <a:lstStyle/>
          <a:p>
            <a:pPr algn="ctr">
              <a:lnSpc>
                <a:spcPts val="1920"/>
              </a:lnSpc>
            </a:pPr>
            <a:r>
              <a:rPr lang="en-US" sz="1200" b="1" spc="-12" kern="0" dirty="0">
                <a:solidFill>
                  <a:srgbClr val="2B2A35"/>
                </a:solidFill>
              </a:rPr>
              <a:t>Chất lượng cuộc sống</a:t>
            </a:r>
            <a:endParaRPr lang="en-US" sz="675" dirty="0"/>
          </a:p>
        </p:txBody>
      </p:sp>
      <p:pic>
        <p:nvPicPr>
          <p:cNvPr id="5" name="Image 0" descr="https://pitch-assets-ccb95893-de3f-4266-973c-20049231b248.s3.eu-west-1.amazonaws.com/25f7bf48-baab-41f3-808d-9bffd3daa6e1?pitch-bytes=121438&amp;pitch-content-type=image%2Fpng">    </p:cNvPr>
          <p:cNvPicPr>
            <a:picLocks noChangeAspect="1"/>
          </p:cNvPicPr>
          <p:nvPr/>
        </p:nvPicPr>
        <p:blipFill>
          <a:blip r:embed="rId1"/>
          <a:srcRect l="0" r="0" t="0" b="0"/>
          <a:stretch/>
        </p:blipFill>
        <p:spPr>
          <a:xfrm>
            <a:off x="6664110" y="1267602"/>
            <a:ext cx="2093809" cy="1447346"/>
          </a:xfrm>
          <a:prstGeom prst="rect">
            <a:avLst/>
          </a:prstGeom>
        </p:spPr>
      </p:pic>
      <p:pic>
        <p:nvPicPr>
          <p:cNvPr id="6" name="Image 1" descr="https://pitch-assets-ccb95893-de3f-4266-973c-20049231b248.s3.eu-west-1.amazonaws.com/be3d50c2-59a3-4502-9bf0-0a8383d3ce21?pitch-bytes=132743&amp;pitch-content-type=image%2Fpng">    </p:cNvPr>
          <p:cNvPicPr>
            <a:picLocks noChangeAspect="1"/>
          </p:cNvPicPr>
          <p:nvPr/>
        </p:nvPicPr>
        <p:blipFill>
          <a:blip r:embed="rId2"/>
          <a:srcRect l="0" r="0" t="0" b="0"/>
          <a:stretch/>
        </p:blipFill>
        <p:spPr>
          <a:xfrm>
            <a:off x="5991242" y="3015401"/>
            <a:ext cx="2769655" cy="1336359"/>
          </a:xfrm>
          <a:prstGeom prst="rect">
            <a:avLst/>
          </a:prstGeom>
        </p:spPr>
      </p:pic>
      <p:pic>
        <p:nvPicPr>
          <p:cNvPr id="7" name="Image 2" descr="https://pitch-assets-ccb95893-de3f-4266-973c-20049231b248.s3.eu-west-1.amazonaws.com/83c5c545-0934-4beb-a08b-3b38dc88af2a?pitch-bytes=67106&amp;pitch-content-type=image%2Fpng">    </p:cNvPr>
          <p:cNvPicPr>
            <a:picLocks noChangeAspect="1"/>
          </p:cNvPicPr>
          <p:nvPr/>
        </p:nvPicPr>
        <p:blipFill>
          <a:blip r:embed="rId3"/>
          <a:srcRect l="0" r="0" t="0" b="0"/>
          <a:stretch/>
        </p:blipFill>
        <p:spPr>
          <a:xfrm>
            <a:off x="3329726" y="1265687"/>
            <a:ext cx="2718964" cy="1529616"/>
          </a:xfrm>
          <a:prstGeom prst="rect">
            <a:avLst/>
          </a:prstGeom>
        </p:spPr>
      </p:pic>
      <p:pic>
        <p:nvPicPr>
          <p:cNvPr id="8" name="Image 3" descr="https://pitch-assets-ccb95893-de3f-4266-973c-20049231b248.s3.eu-west-1.amazonaws.com/93ac7b15-0939-4396-bdd9-1e4941fe40cf?pitch-bytes=99807&amp;pitch-content-type=image%2Fpng">    </p:cNvPr>
          <p:cNvPicPr>
            <a:picLocks noChangeAspect="1"/>
          </p:cNvPicPr>
          <p:nvPr/>
        </p:nvPicPr>
        <p:blipFill>
          <a:blip r:embed="rId4"/>
          <a:srcRect l="0" r="0" t="0" b="0"/>
          <a:stretch/>
        </p:blipFill>
        <p:spPr>
          <a:xfrm>
            <a:off x="3519747" y="2918712"/>
            <a:ext cx="2025330" cy="1340692"/>
          </a:xfrm>
          <a:prstGeom prst="rect">
            <a:avLst/>
          </a:prstGeom>
        </p:spPr>
      </p:pic>
      <p:sp>
        <p:nvSpPr>
          <p:cNvPr id="9" name="Shape 2"/>
          <p:cNvSpPr/>
          <p:nvPr/>
        </p:nvSpPr>
        <p:spPr>
          <a:xfrm>
            <a:off x="476868" y="478215"/>
            <a:ext cx="9525" cy="4189842"/>
          </a:xfrm>
          <a:prstGeom prst="roundRect">
            <a:avLst>
              <a:gd name="adj" fmla="val -9600000"/>
            </a:avLst>
          </a:prstGeom>
          <a:solidFill>
            <a:srgbClr val="2B2A35">
              <a:alpha val="30000"/>
            </a:srgbClr>
          </a:solidFill>
          <a:ln/>
        </p:spPr>
      </p:sp>
      <p:sp>
        <p:nvSpPr>
          <p:cNvPr id="10" name="Text 3"/>
          <p:cNvSpPr/>
          <p:nvPr/>
        </p:nvSpPr>
        <p:spPr>
          <a:xfrm>
            <a:off x="-641275" y="478913"/>
            <a:ext cx="5486400" cy="297135"/>
          </a:xfrm>
          <a:prstGeom prst="rect">
            <a:avLst/>
          </a:prstGeom>
          <a:noFill/>
          <a:ln/>
        </p:spPr>
        <p:txBody>
          <a:bodyPr wrap="square" lIns="0" tIns="0" rIns="0" bIns="0" rtlCol="0" anchor="t"/>
          <a:lstStyle/>
          <a:p>
            <a:pPr algn="ctr">
              <a:lnSpc>
                <a:spcPts val="2340"/>
              </a:lnSpc>
            </a:pPr>
            <a:r>
              <a:rPr lang="en-US" sz="1800" b="1" spc="-24" kern="0" dirty="0">
                <a:solidFill>
                  <a:srgbClr val="2B2A35"/>
                </a:solidFill>
                <a:latin typeface="Inter" pitchFamily="34" charset="0"/>
                <a:ea typeface="Inter" pitchFamily="34" charset="-122"/>
                <a:cs typeface="Inter" pitchFamily="34" charset="-120"/>
              </a:rPr>
              <a:t>Thống kê chuyên sâu</a:t>
            </a:r>
            <a:endParaRPr lang="en-US" sz="1800" dirty="0"/>
          </a:p>
        </p:txBody>
      </p:sp>
      <p:sp>
        <p:nvSpPr>
          <p:cNvPr id="11" name="Text 4"/>
          <p:cNvSpPr/>
          <p:nvPr/>
        </p:nvSpPr>
        <p:spPr>
          <a:xfrm>
            <a:off x="959056" y="1593607"/>
            <a:ext cx="2743200" cy="2164182"/>
          </a:xfrm>
          <a:prstGeom prst="rect">
            <a:avLst/>
          </a:prstGeom>
          <a:noFill/>
          <a:ln/>
        </p:spPr>
        <p:txBody>
          <a:bodyPr wrap="square" lIns="0" tIns="0" rIns="0" bIns="0" rtlCol="0" anchor="t"/>
          <a:lstStyle/>
          <a:p>
            <a:pPr algn="l">
              <a:lnSpc>
                <a:spcPts val="1200"/>
              </a:lnSpc>
            </a:pPr>
            <a:endParaRPr lang="en-US" sz="750" dirty="0"/>
          </a:p>
          <a:p>
            <a:pPr algn="l" marL="190500" indent="-190500">
              <a:lnSpc>
                <a:spcPts val="1440"/>
              </a:lnSpc>
              <a:buSzPct val="100000"/>
              <a:buChar char="•"/>
            </a:pPr>
            <a:r>
              <a:rPr lang="en-US" sz="900" b="0" spc="-12" kern="0" dirty="0">
                <a:solidFill>
                  <a:srgbClr val="545465"/>
                </a:solidFill>
                <a:latin typeface="Inter" pitchFamily="34" charset="0"/>
                <a:ea typeface="Inter" pitchFamily="34" charset="-122"/>
                <a:cs typeface="Inter" pitchFamily="34" charset="-120"/>
              </a:rPr>
              <a:t>Hệ thống nước sạch ở các khu vực này kém phát triển hơn và trình độ người trên 15 tuổi có khả năng biết chữ ở khu vực </a:t>
            </a:r>
            <a:pPr algn="l">
              <a:lnSpc>
                <a:spcPts val="1200"/>
              </a:lnSpc>
            </a:pPr>
            <a:r>
              <a:rPr lang="en-US" sz="800" b="1" spc="-12" kern="0" dirty="0">
                <a:solidFill>
                  <a:srgbClr val="545465"/>
                </a:solidFill>
                <a:latin typeface="Inter" pitchFamily="34" charset="0"/>
                <a:ea typeface="Inter" pitchFamily="34" charset="-122"/>
                <a:cs typeface="Inter" pitchFamily="34" charset="-120"/>
              </a:rPr>
              <a:t>Tây Nguyên và Tây Bắc</a:t>
            </a:r>
            <a:pPr algn="l">
              <a:lnSpc>
                <a:spcPts val="1200"/>
              </a:lnSpc>
            </a:pPr>
            <a:r>
              <a:rPr lang="en-US" sz="800" b="0" spc="-12" kern="0" dirty="0">
                <a:solidFill>
                  <a:srgbClr val="545465"/>
                </a:solidFill>
                <a:latin typeface="Inter" pitchFamily="34" charset="0"/>
                <a:ea typeface="Inter" pitchFamily="34" charset="-122"/>
                <a:cs typeface="Inter" pitchFamily="34" charset="-120"/>
              </a:rPr>
              <a:t> Việt Nam </a:t>
            </a:r>
            <a:pPr algn="l">
              <a:lnSpc>
                <a:spcPts val="1200"/>
              </a:lnSpc>
            </a:pPr>
            <a:r>
              <a:rPr lang="en-US" sz="800" b="1" spc="-12" kern="0" dirty="0">
                <a:solidFill>
                  <a:srgbClr val="545465"/>
                </a:solidFill>
                <a:latin typeface="Inter" pitchFamily="34" charset="0"/>
                <a:ea typeface="Inter" pitchFamily="34" charset="-122"/>
                <a:cs typeface="Inter" pitchFamily="34" charset="-120"/>
              </a:rPr>
              <a:t>chưa cao.</a:t>
            </a:r>
            <a:endParaRPr lang="en-US" sz="750" dirty="0"/>
          </a:p>
          <a:p>
            <a:pPr algn="l" marL="190500" indent="-190500">
              <a:lnSpc>
                <a:spcPts val="1440"/>
              </a:lnSpc>
              <a:buSzPct val="100000"/>
              <a:buChar char="•"/>
            </a:pPr>
            <a:r>
              <a:rPr lang="en-US" sz="900" b="0" spc="-12" kern="0" dirty="0">
                <a:solidFill>
                  <a:srgbClr val="545465"/>
                </a:solidFill>
                <a:latin typeface="Inter" pitchFamily="34" charset="0"/>
                <a:ea typeface="Inter" pitchFamily="34" charset="-122"/>
                <a:cs typeface="Inter" pitchFamily="34" charset="-120"/>
              </a:rPr>
              <a:t>Tỷ lệ dân số từ 15 tuổi trở lên biết chữ ở các vùng kinh tế cũng có </a:t>
            </a:r>
            <a:pPr algn="l">
              <a:lnSpc>
                <a:spcPts val="1200"/>
              </a:lnSpc>
            </a:pPr>
            <a:r>
              <a:rPr lang="en-US" sz="800" b="1" spc="-12" kern="0" dirty="0">
                <a:solidFill>
                  <a:srgbClr val="545465"/>
                </a:solidFill>
                <a:latin typeface="Inter" pitchFamily="34" charset="0"/>
                <a:ea typeface="Inter" pitchFamily="34" charset="-122"/>
                <a:cs typeface="Inter" pitchFamily="34" charset="-120"/>
              </a:rPr>
              <a:t>sự chênh lệch khá lớn. </a:t>
            </a:r>
            <a:endParaRPr lang="en-US" sz="750" dirty="0"/>
          </a:p>
          <a:p>
            <a:pPr algn="l" marL="190500" indent="-190500">
              <a:lnSpc>
                <a:spcPts val="1440"/>
              </a:lnSpc>
              <a:buSzPct val="100000"/>
              <a:buChar char="•"/>
            </a:pPr>
            <a:r>
              <a:rPr lang="en-US" sz="900" b="0" spc="-12" kern="0" dirty="0">
                <a:solidFill>
                  <a:srgbClr val="545465"/>
                </a:solidFill>
                <a:latin typeface="Inter" pitchFamily="34" charset="0"/>
                <a:ea typeface="Inter" pitchFamily="34" charset="-122"/>
                <a:cs typeface="Inter" pitchFamily="34" charset="-120"/>
              </a:rPr>
              <a:t>Hệ thống điện mạng lưới quốc gia phát triển nhưng còn chậm ở các vùng miền núi.</a:t>
            </a:r>
            <a:endParaRPr lang="en-US" sz="750" dirty="0"/>
          </a:p>
        </p:txBody>
      </p:sp>
      <p:pic>
        <p:nvPicPr>
          <p:cNvPr id="12" name="Image 4" descr="https://pitch-assets-ccb95893-de3f-4266-973c-20049231b248.s3.eu-west-1.amazonaws.com/try-pitch-pdf-export-logo.svg">
            <a:hlinkClick r:id="rId7" tooltip=""/>
          </p:cNvPr>
          <p:cNvPicPr>
            <a:picLocks noChangeAspect="1"/>
          </p:cNvPicPr>
          <p:nvPr/>
        </p:nvPicPr>
        <p:blipFill>
          <a:blip r:embed="rId5">
            <a:extLst>
              <a:ext uri="{96DAC541-7B7A-43D3-8B79-37D633B846F1}">
                <asvg:svgBlip xmlns:asvg="http://schemas.microsoft.com/office/drawing/2016/SVG/main" r:embed="rId6"/>
              </a:ext>
            </a:extLst>
          </a:blip>
          <a:srcRect l="0" r="0" t="0" b="0"/>
          <a:stretch/>
        </p:blipFill>
        <p:spPr>
          <a:xfrm>
            <a:off x="136595" y="4803153"/>
            <a:ext cx="515221" cy="227303"/>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solidFill>
          <a:srgbClr val="FAFAFC"/>
        </a:solidFill>
      </p:bgPr>
    </p:bg>
    <p:spTree>
      <p:nvGrpSpPr>
        <p:cNvPr id="1" name=""/>
        <p:cNvGrpSpPr/>
        <p:nvPr/>
      </p:nvGrpSpPr>
      <p:grpSpPr>
        <a:xfrm>
          <a:off x="0" y="0"/>
          <a:ext cx="0" cy="0"/>
          <a:chOff x="0" y="0"/>
          <a:chExt cx="0" cy="0"/>
        </a:xfrm>
      </p:grpSpPr>
      <p:sp>
        <p:nvSpPr>
          <p:cNvPr id="3" name="Shape 0"/>
          <p:cNvSpPr/>
          <p:nvPr/>
        </p:nvSpPr>
        <p:spPr>
          <a:xfrm>
            <a:off x="911633" y="844671"/>
            <a:ext cx="1886812" cy="0"/>
          </a:xfrm>
          <a:prstGeom prst="line">
            <a:avLst/>
          </a:prstGeom>
          <a:solidFill>
            <a:srgbClr val="FFFFFF"/>
          </a:solidFill>
          <a:ln w="5292">
            <a:solidFill>
              <a:srgbClr val="939DA8"/>
            </a:solidFill>
            <a:prstDash val="solid"/>
            <a:headEnd type="none"/>
            <a:tailEnd type="none"/>
          </a:ln>
        </p:spPr>
      </p:sp>
      <p:sp>
        <p:nvSpPr>
          <p:cNvPr id="4" name="Text 1"/>
          <p:cNvSpPr/>
          <p:nvPr/>
        </p:nvSpPr>
        <p:spPr>
          <a:xfrm>
            <a:off x="910682" y="1041977"/>
            <a:ext cx="1168108" cy="222779"/>
          </a:xfrm>
          <a:prstGeom prst="roundRect">
            <a:avLst>
              <a:gd name="adj" fmla="val 32000"/>
            </a:avLst>
          </a:prstGeom>
          <a:solidFill>
            <a:srgbClr val="F9CA24">
              <a:alpha val="62000"/>
            </a:srgbClr>
          </a:solidFill>
          <a:ln/>
        </p:spPr>
        <p:txBody>
          <a:bodyPr wrap="square" lIns="64895" tIns="26300" rIns="64895" bIns="26300" rtlCol="0" anchor="ctr"/>
          <a:lstStyle/>
          <a:p>
            <a:pPr algn="ctr">
              <a:lnSpc>
                <a:spcPts val="1680"/>
              </a:lnSpc>
            </a:pPr>
            <a:r>
              <a:rPr lang="en-US" sz="900" b="1" spc="-12" kern="0" dirty="0">
                <a:solidFill>
                  <a:srgbClr val="2B2A35"/>
                </a:solidFill>
              </a:rPr>
              <a:t>An ninh trật tự</a:t>
            </a:r>
            <a:endParaRPr lang="en-US" sz="1050" dirty="0"/>
          </a:p>
        </p:txBody>
      </p:sp>
      <p:sp>
        <p:nvSpPr>
          <p:cNvPr id="5" name="Shape 2"/>
          <p:cNvSpPr/>
          <p:nvPr/>
        </p:nvSpPr>
        <p:spPr>
          <a:xfrm>
            <a:off x="476868" y="478215"/>
            <a:ext cx="9525" cy="4189842"/>
          </a:xfrm>
          <a:prstGeom prst="roundRect">
            <a:avLst>
              <a:gd name="adj" fmla="val -9600000"/>
            </a:avLst>
          </a:prstGeom>
          <a:solidFill>
            <a:srgbClr val="2B2A35">
              <a:alpha val="30000"/>
            </a:srgbClr>
          </a:solidFill>
          <a:ln/>
        </p:spPr>
      </p:sp>
      <p:sp>
        <p:nvSpPr>
          <p:cNvPr id="6" name="Text 3"/>
          <p:cNvSpPr/>
          <p:nvPr/>
        </p:nvSpPr>
        <p:spPr>
          <a:xfrm>
            <a:off x="-641275" y="478913"/>
            <a:ext cx="5486400" cy="297135"/>
          </a:xfrm>
          <a:prstGeom prst="rect">
            <a:avLst/>
          </a:prstGeom>
          <a:noFill/>
          <a:ln/>
        </p:spPr>
        <p:txBody>
          <a:bodyPr wrap="square" lIns="0" tIns="0" rIns="0" bIns="0" rtlCol="0" anchor="t"/>
          <a:lstStyle/>
          <a:p>
            <a:pPr algn="ctr">
              <a:lnSpc>
                <a:spcPts val="2340"/>
              </a:lnSpc>
            </a:pPr>
            <a:r>
              <a:rPr lang="en-US" sz="1800" b="1" spc="-24" kern="0" dirty="0">
                <a:solidFill>
                  <a:srgbClr val="2B2A35"/>
                </a:solidFill>
                <a:latin typeface="Inter" pitchFamily="34" charset="0"/>
                <a:ea typeface="Inter" pitchFamily="34" charset="-122"/>
                <a:cs typeface="Inter" pitchFamily="34" charset="-120"/>
              </a:rPr>
              <a:t>Thống kê chuyên sâu</a:t>
            </a:r>
            <a:endParaRPr lang="en-US" sz="1800" dirty="0"/>
          </a:p>
        </p:txBody>
      </p:sp>
      <p:pic>
        <p:nvPicPr>
          <p:cNvPr id="7" name="Image 0" descr="https://pitch-assets-ccb95893-de3f-4266-973c-20049231b248.s3.eu-west-1.amazonaws.com/35683480-7c4b-4484-891d-10bd36620fe6?pitch-bytes=90915&amp;pitch-content-type=image%2Fpng">    </p:cNvPr>
          <p:cNvPicPr>
            <a:picLocks noChangeAspect="1"/>
          </p:cNvPicPr>
          <p:nvPr/>
        </p:nvPicPr>
        <p:blipFill>
          <a:blip r:embed="rId1"/>
          <a:srcRect l="0" r="0" t="0" b="0"/>
          <a:stretch/>
        </p:blipFill>
        <p:spPr>
          <a:xfrm>
            <a:off x="5188769" y="842290"/>
            <a:ext cx="3221162" cy="2130856"/>
          </a:xfrm>
          <a:prstGeom prst="rect">
            <a:avLst/>
          </a:prstGeom>
        </p:spPr>
      </p:pic>
      <p:pic>
        <p:nvPicPr>
          <p:cNvPr id="8" name="Image 1" descr="https://pitch-assets-ccb95893-de3f-4266-973c-20049231b248.s3.eu-west-1.amazonaws.com/fb2b8c7e-c71b-4013-99fb-5685862f55c6?pitch-bytes=89299&amp;pitch-content-type=image%2Fpng">    </p:cNvPr>
          <p:cNvPicPr>
            <a:picLocks noChangeAspect="1"/>
          </p:cNvPicPr>
          <p:nvPr/>
        </p:nvPicPr>
        <p:blipFill>
          <a:blip r:embed="rId2"/>
          <a:srcRect l="0" r="0" t="0" b="0"/>
          <a:stretch/>
        </p:blipFill>
        <p:spPr>
          <a:xfrm>
            <a:off x="6191345" y="3349274"/>
            <a:ext cx="2219142" cy="1468002"/>
          </a:xfrm>
          <a:prstGeom prst="rect">
            <a:avLst/>
          </a:prstGeom>
        </p:spPr>
      </p:pic>
      <p:pic>
        <p:nvPicPr>
          <p:cNvPr id="9" name="Image 2" descr="https://pitch-assets-ccb95893-de3f-4266-973c-20049231b248.s3.eu-west-1.amazonaws.com/3eea7d39-2af4-49f9-8340-12531ec27325?pitch-bytes=89338&amp;pitch-content-type=image%2Fpng">    </p:cNvPr>
          <p:cNvPicPr>
            <a:picLocks noChangeAspect="1"/>
          </p:cNvPicPr>
          <p:nvPr/>
        </p:nvPicPr>
        <p:blipFill>
          <a:blip r:embed="rId3"/>
          <a:srcRect l="0" r="0" t="0" b="0"/>
          <a:stretch/>
        </p:blipFill>
        <p:spPr>
          <a:xfrm>
            <a:off x="1139040" y="3349274"/>
            <a:ext cx="2128873" cy="1408287"/>
          </a:xfrm>
          <a:prstGeom prst="rect">
            <a:avLst/>
          </a:prstGeom>
        </p:spPr>
      </p:pic>
      <p:pic>
        <p:nvPicPr>
          <p:cNvPr id="10" name="Image 3" descr="https://pitch-assets-ccb95893-de3f-4266-973c-20049231b248.s3.eu-west-1.amazonaws.com/5695393d-8944-49dc-bdd1-3d81622c5003?pitch-bytes=90611&amp;pitch-content-type=image%2Fpng">    </p:cNvPr>
          <p:cNvPicPr>
            <a:picLocks noChangeAspect="1"/>
          </p:cNvPicPr>
          <p:nvPr/>
        </p:nvPicPr>
        <p:blipFill>
          <a:blip r:embed="rId4"/>
          <a:srcRect l="0" r="0" t="0" b="0"/>
          <a:stretch/>
        </p:blipFill>
        <p:spPr>
          <a:xfrm>
            <a:off x="3619711" y="3349274"/>
            <a:ext cx="2220105" cy="1468639"/>
          </a:xfrm>
          <a:prstGeom prst="rect">
            <a:avLst/>
          </a:prstGeom>
        </p:spPr>
      </p:pic>
      <p:sp>
        <p:nvSpPr>
          <p:cNvPr id="11" name="Text 4"/>
          <p:cNvSpPr/>
          <p:nvPr/>
        </p:nvSpPr>
        <p:spPr>
          <a:xfrm>
            <a:off x="909509" y="1369017"/>
            <a:ext cx="3657600" cy="1675915"/>
          </a:xfrm>
          <a:prstGeom prst="rect">
            <a:avLst/>
          </a:prstGeom>
          <a:noFill/>
          <a:ln/>
        </p:spPr>
        <p:txBody>
          <a:bodyPr wrap="square" lIns="0" tIns="0" rIns="0" bIns="0" rtlCol="0" anchor="t"/>
          <a:lstStyle/>
          <a:p>
            <a:pPr algn="l">
              <a:lnSpc>
                <a:spcPts val="1200"/>
              </a:lnSpc>
            </a:pPr>
            <a:endParaRPr lang="en-US" sz="750" dirty="0"/>
          </a:p>
          <a:p>
            <a:pPr algn="l" marL="190500" indent="-190500">
              <a:lnSpc>
                <a:spcPts val="1200"/>
              </a:lnSpc>
              <a:buSzPct val="100000"/>
              <a:buChar char="•"/>
            </a:pPr>
            <a:r>
              <a:rPr lang="en-US" sz="800" b="0" spc="-12" kern="0" dirty="0">
                <a:solidFill>
                  <a:srgbClr val="545465"/>
                </a:solidFill>
                <a:latin typeface="Inter" pitchFamily="34" charset="0"/>
                <a:ea typeface="Inter" pitchFamily="34" charset="-122"/>
                <a:cs typeface="Inter" pitchFamily="34" charset="-120"/>
              </a:rPr>
              <a:t>Theo kết quả phân tích, thuộc tính số vụ TNGT có </a:t>
            </a:r>
            <a:pPr algn="l">
              <a:lnSpc>
                <a:spcPts val="1200"/>
              </a:lnSpc>
            </a:pPr>
            <a:r>
              <a:rPr lang="en-US" sz="800" b="1" spc="-12" kern="0" dirty="0">
                <a:solidFill>
                  <a:srgbClr val="545465"/>
                </a:solidFill>
                <a:latin typeface="Inter" pitchFamily="34" charset="0"/>
                <a:ea typeface="Inter" pitchFamily="34" charset="-122"/>
                <a:cs typeface="Inter" pitchFamily="34" charset="-120"/>
              </a:rPr>
              <a:t>tương quan mạnh</a:t>
            </a:r>
            <a:pPr algn="l">
              <a:lnSpc>
                <a:spcPts val="1200"/>
              </a:lnSpc>
            </a:pPr>
            <a:r>
              <a:rPr lang="en-US" sz="800" b="0" spc="-12" kern="0" dirty="0">
                <a:solidFill>
                  <a:srgbClr val="545465"/>
                </a:solidFill>
                <a:latin typeface="Inter" pitchFamily="34" charset="0"/>
                <a:ea typeface="Inter" pitchFamily="34" charset="-122"/>
                <a:cs typeface="Inter" pitchFamily="34" charset="-120"/>
              </a:rPr>
              <a:t> với thuộc tính số người chết và số người bị thương.  </a:t>
            </a:r>
            <a:endParaRPr lang="en-US" sz="750" dirty="0"/>
          </a:p>
          <a:p>
            <a:pPr algn="l" marL="190500" indent="-190500">
              <a:lnSpc>
                <a:spcPts val="1200"/>
              </a:lnSpc>
              <a:buSzPct val="100000"/>
              <a:buChar char="•"/>
            </a:pPr>
            <a:r>
              <a:rPr lang="en-US" sz="800" b="0" spc="-12" kern="0" dirty="0">
                <a:solidFill>
                  <a:srgbClr val="545465"/>
                </a:solidFill>
                <a:latin typeface="Inter" pitchFamily="34" charset="0"/>
                <a:ea typeface="Inter" pitchFamily="34" charset="-122"/>
                <a:cs typeface="Inter" pitchFamily="34" charset="-120"/>
              </a:rPr>
              <a:t>Dựa trên dữ liệu thống kê, có thể thấy các </a:t>
            </a:r>
            <a:pPr algn="l">
              <a:lnSpc>
                <a:spcPts val="1200"/>
              </a:lnSpc>
            </a:pPr>
            <a:r>
              <a:rPr lang="en-US" sz="800" b="1" spc="-12" kern="0" dirty="0">
                <a:solidFill>
                  <a:srgbClr val="545465"/>
                </a:solidFill>
                <a:latin typeface="Inter" pitchFamily="34" charset="0"/>
                <a:ea typeface="Inter" pitchFamily="34" charset="-122"/>
                <a:cs typeface="Inter" pitchFamily="34" charset="-120"/>
              </a:rPr>
              <a:t>"điểm nóng"</a:t>
            </a:r>
            <a:pPr algn="l">
              <a:lnSpc>
                <a:spcPts val="1200"/>
              </a:lnSpc>
            </a:pPr>
            <a:r>
              <a:rPr lang="en-US" sz="800" b="0" spc="-12" kern="0" dirty="0">
                <a:solidFill>
                  <a:srgbClr val="545465"/>
                </a:solidFill>
                <a:latin typeface="Inter" pitchFamily="34" charset="0"/>
                <a:ea typeface="Inter" pitchFamily="34" charset="-122"/>
                <a:cs typeface="Inter" pitchFamily="34" charset="-120"/>
              </a:rPr>
              <a:t> an toàn giao thông trên cả nước tập trung ở các thành phố lớn, đặc biệt là Hà Nội và TP. Hồ Chí Minh. </a:t>
            </a:r>
            <a:endParaRPr lang="en-US" sz="750" dirty="0"/>
          </a:p>
          <a:p>
            <a:pPr algn="l" marL="190500" indent="-190500">
              <a:lnSpc>
                <a:spcPts val="1200"/>
              </a:lnSpc>
              <a:buSzPct val="100000"/>
              <a:buChar char="•"/>
            </a:pPr>
            <a:r>
              <a:rPr lang="en-US" sz="800" b="0" spc="-12" kern="0" dirty="0">
                <a:solidFill>
                  <a:srgbClr val="545465"/>
                </a:solidFill>
                <a:latin typeface="Inter" pitchFamily="34" charset="0"/>
                <a:ea typeface="Inter" pitchFamily="34" charset="-122"/>
                <a:cs typeface="Inter" pitchFamily="34" charset="-120"/>
              </a:rPr>
              <a:t>Các </a:t>
            </a:r>
            <a:pPr algn="l">
              <a:lnSpc>
                <a:spcPts val="1200"/>
              </a:lnSpc>
            </a:pPr>
            <a:r>
              <a:rPr lang="en-US" sz="800" b="1" spc="-12" kern="0" dirty="0">
                <a:solidFill>
                  <a:srgbClr val="545465"/>
                </a:solidFill>
                <a:latin typeface="Inter" pitchFamily="34" charset="0"/>
                <a:ea typeface="Inter" pitchFamily="34" charset="-122"/>
                <a:cs typeface="Inter" pitchFamily="34" charset="-120"/>
              </a:rPr>
              <a:t>điểm nóng</a:t>
            </a:r>
            <a:pPr algn="l">
              <a:lnSpc>
                <a:spcPts val="1200"/>
              </a:lnSpc>
            </a:pPr>
            <a:r>
              <a:rPr lang="en-US" sz="800" b="0" spc="-12" kern="0" dirty="0">
                <a:solidFill>
                  <a:srgbClr val="545465"/>
                </a:solidFill>
                <a:latin typeface="Inter" pitchFamily="34" charset="0"/>
                <a:ea typeface="Inter" pitchFamily="34" charset="-122"/>
                <a:cs typeface="Inter" pitchFamily="34" charset="-120"/>
              </a:rPr>
              <a:t> cháy nổ trên cả nước là các thành phố lớn, đặc biệt là Hà Nội và TP. Hồ Chí Minh, các khu vực kinh tế phát triển, có mật độ dân cư cao, như Đồng Nai, Bình Dương, Bà Rịa - Vũng Tàu,... và các khu vực có nhiều công trình xây dựng như Hải Phòng, Đà Nẵng, Hà Tĩnh,...</a:t>
            </a:r>
            <a:endParaRPr lang="en-US" sz="750" dirty="0"/>
          </a:p>
          <a:p>
            <a:pPr algn="l">
              <a:lnSpc>
                <a:spcPts val="1200"/>
              </a:lnSpc>
            </a:pPr>
            <a:endParaRPr lang="en-US" sz="750" dirty="0"/>
          </a:p>
        </p:txBody>
      </p:sp>
      <p:pic>
        <p:nvPicPr>
          <p:cNvPr id="12" name="Image 4" descr="https://pitch-assets-ccb95893-de3f-4266-973c-20049231b248.s3.eu-west-1.amazonaws.com/try-pitch-pdf-export-logo.svg">
            <a:hlinkClick r:id="rId7" tooltip=""/>
          </p:cNvPr>
          <p:cNvPicPr>
            <a:picLocks noChangeAspect="1"/>
          </p:cNvPicPr>
          <p:nvPr/>
        </p:nvPicPr>
        <p:blipFill>
          <a:blip r:embed="rId5">
            <a:extLst>
              <a:ext uri="{96DAC541-7B7A-43D3-8B79-37D633B846F1}">
                <asvg:svgBlip xmlns:asvg="http://schemas.microsoft.com/office/drawing/2016/SVG/main" r:embed="rId6"/>
              </a:ext>
            </a:extLst>
          </a:blip>
          <a:srcRect l="0" r="0" t="0" b="0"/>
          <a:stretch/>
        </p:blipFill>
        <p:spPr>
          <a:xfrm>
            <a:off x="136595" y="4803153"/>
            <a:ext cx="515221" cy="227303"/>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solidFill>
          <a:srgbClr val="FAFAFC"/>
        </a:solidFill>
      </p:bgPr>
    </p:bg>
    <p:spTree>
      <p:nvGrpSpPr>
        <p:cNvPr id="1" name=""/>
        <p:cNvGrpSpPr/>
        <p:nvPr/>
      </p:nvGrpSpPr>
      <p:grpSpPr>
        <a:xfrm>
          <a:off x="0" y="0"/>
          <a:ext cx="0" cy="0"/>
          <a:chOff x="0" y="0"/>
          <a:chExt cx="0" cy="0"/>
        </a:xfrm>
      </p:grpSpPr>
      <p:sp>
        <p:nvSpPr>
          <p:cNvPr id="3" name="Shape 0"/>
          <p:cNvSpPr/>
          <p:nvPr/>
        </p:nvSpPr>
        <p:spPr>
          <a:xfrm>
            <a:off x="911633" y="844671"/>
            <a:ext cx="1886812" cy="0"/>
          </a:xfrm>
          <a:prstGeom prst="line">
            <a:avLst/>
          </a:prstGeom>
          <a:solidFill>
            <a:srgbClr val="FFFFFF"/>
          </a:solidFill>
          <a:ln w="5292">
            <a:solidFill>
              <a:srgbClr val="939DA8"/>
            </a:solidFill>
            <a:prstDash val="solid"/>
            <a:headEnd type="none"/>
            <a:tailEnd type="none"/>
          </a:ln>
        </p:spPr>
      </p:sp>
      <p:sp>
        <p:nvSpPr>
          <p:cNvPr id="4" name="Text 1"/>
          <p:cNvSpPr/>
          <p:nvPr/>
        </p:nvSpPr>
        <p:spPr>
          <a:xfrm>
            <a:off x="910682" y="1041977"/>
            <a:ext cx="1168108" cy="222779"/>
          </a:xfrm>
          <a:prstGeom prst="roundRect">
            <a:avLst>
              <a:gd name="adj" fmla="val 32000"/>
            </a:avLst>
          </a:prstGeom>
          <a:solidFill>
            <a:srgbClr val="F9CA24">
              <a:alpha val="62000"/>
            </a:srgbClr>
          </a:solidFill>
          <a:ln/>
        </p:spPr>
        <p:txBody>
          <a:bodyPr wrap="square" lIns="64895" tIns="26300" rIns="64895" bIns="26300" rtlCol="0" anchor="ctr"/>
          <a:lstStyle/>
          <a:p>
            <a:pPr algn="ctr">
              <a:lnSpc>
                <a:spcPts val="1440"/>
              </a:lnSpc>
            </a:pPr>
            <a:r>
              <a:rPr lang="en-US" sz="900" b="1" spc="-12" kern="0" dirty="0">
                <a:solidFill>
                  <a:srgbClr val="2B2A35"/>
                </a:solidFill>
              </a:rPr>
              <a:t>Chăm sóc y tế</a:t>
            </a:r>
            <a:endParaRPr lang="en-US" sz="675" dirty="0"/>
          </a:p>
        </p:txBody>
      </p:sp>
      <p:sp>
        <p:nvSpPr>
          <p:cNvPr id="5" name="Shape 2"/>
          <p:cNvSpPr/>
          <p:nvPr/>
        </p:nvSpPr>
        <p:spPr>
          <a:xfrm>
            <a:off x="476868" y="478215"/>
            <a:ext cx="9525" cy="4189842"/>
          </a:xfrm>
          <a:prstGeom prst="roundRect">
            <a:avLst>
              <a:gd name="adj" fmla="val -9600000"/>
            </a:avLst>
          </a:prstGeom>
          <a:solidFill>
            <a:srgbClr val="2B2A35">
              <a:alpha val="30000"/>
            </a:srgbClr>
          </a:solidFill>
          <a:ln/>
        </p:spPr>
      </p:sp>
      <p:sp>
        <p:nvSpPr>
          <p:cNvPr id="6" name="Text 3"/>
          <p:cNvSpPr/>
          <p:nvPr/>
        </p:nvSpPr>
        <p:spPr>
          <a:xfrm>
            <a:off x="-641275" y="478913"/>
            <a:ext cx="5486400" cy="297135"/>
          </a:xfrm>
          <a:prstGeom prst="rect">
            <a:avLst/>
          </a:prstGeom>
          <a:noFill/>
          <a:ln/>
        </p:spPr>
        <p:txBody>
          <a:bodyPr wrap="square" lIns="0" tIns="0" rIns="0" bIns="0" rtlCol="0" anchor="t"/>
          <a:lstStyle/>
          <a:p>
            <a:pPr algn="ctr">
              <a:lnSpc>
                <a:spcPts val="2340"/>
              </a:lnSpc>
            </a:pPr>
            <a:r>
              <a:rPr lang="en-US" sz="1800" b="1" spc="-24" kern="0" dirty="0">
                <a:solidFill>
                  <a:srgbClr val="2B2A35"/>
                </a:solidFill>
                <a:latin typeface="Inter" pitchFamily="34" charset="0"/>
                <a:ea typeface="Inter" pitchFamily="34" charset="-122"/>
                <a:cs typeface="Inter" pitchFamily="34" charset="-120"/>
              </a:rPr>
              <a:t>Thống kê chuyên sâu</a:t>
            </a:r>
            <a:endParaRPr lang="en-US" sz="1800" dirty="0"/>
          </a:p>
        </p:txBody>
      </p:sp>
      <p:pic>
        <p:nvPicPr>
          <p:cNvPr id="7" name="Image 0" descr="https://pitch-assets-ccb95893-de3f-4266-973c-20049231b248.s3.eu-west-1.amazonaws.com/98438112-cdd9-49a4-88f2-e9c21e3614bf?pitch-bytes=248942&amp;pitch-content-type=image%2Fpng">    </p:cNvPr>
          <p:cNvPicPr>
            <a:picLocks noChangeAspect="1"/>
          </p:cNvPicPr>
          <p:nvPr/>
        </p:nvPicPr>
        <p:blipFill>
          <a:blip r:embed="rId1"/>
          <a:srcRect l="0" r="0" t="0" b="0"/>
          <a:stretch/>
        </p:blipFill>
        <p:spPr>
          <a:xfrm>
            <a:off x="6448435" y="1299776"/>
            <a:ext cx="1920723" cy="1271450"/>
          </a:xfrm>
          <a:prstGeom prst="rect">
            <a:avLst/>
          </a:prstGeom>
        </p:spPr>
      </p:pic>
      <p:pic>
        <p:nvPicPr>
          <p:cNvPr id="8" name="Image 1" descr="https://pitch-assets-ccb95893-de3f-4266-973c-20049231b248.s3.eu-west-1.amazonaws.com/f09ff294-5f5c-4961-8bc6-47d8751e64f0?pitch-bytes=227830&amp;pitch-content-type=image%2Fpng">    </p:cNvPr>
          <p:cNvPicPr>
            <a:picLocks noChangeAspect="1"/>
          </p:cNvPicPr>
          <p:nvPr/>
        </p:nvPicPr>
        <p:blipFill>
          <a:blip r:embed="rId2"/>
          <a:srcRect l="0" r="0" t="0" b="0"/>
          <a:stretch/>
        </p:blipFill>
        <p:spPr>
          <a:xfrm>
            <a:off x="4243591" y="1299776"/>
            <a:ext cx="1918487" cy="1269281"/>
          </a:xfrm>
          <a:prstGeom prst="rect">
            <a:avLst/>
          </a:prstGeom>
        </p:spPr>
      </p:pic>
      <p:pic>
        <p:nvPicPr>
          <p:cNvPr id="9" name="Image 2" descr="https://pitch-assets-ccb95893-de3f-4266-973c-20049231b248.s3.eu-west-1.amazonaws.com/fe338c7e-dfca-40f6-aa88-7ea0f7d1f839?pitch-bytes=220457&amp;pitch-content-type=image%2Fpng">    </p:cNvPr>
          <p:cNvPicPr>
            <a:picLocks noChangeAspect="1"/>
          </p:cNvPicPr>
          <p:nvPr/>
        </p:nvPicPr>
        <p:blipFill>
          <a:blip r:embed="rId3"/>
          <a:srcRect l="0" r="0" t="0" b="0"/>
          <a:stretch/>
        </p:blipFill>
        <p:spPr>
          <a:xfrm>
            <a:off x="6390215" y="2974055"/>
            <a:ext cx="2276112" cy="1505888"/>
          </a:xfrm>
          <a:prstGeom prst="rect">
            <a:avLst/>
          </a:prstGeom>
        </p:spPr>
      </p:pic>
      <p:pic>
        <p:nvPicPr>
          <p:cNvPr id="10" name="Image 3" descr="https://pitch-assets-ccb95893-de3f-4266-973c-20049231b248.s3.eu-west-1.amazonaws.com/c211fe67-fd4a-46f0-900e-d506663fd7d4?pitch-bytes=237265&amp;pitch-content-type=image%2Fpng">    </p:cNvPr>
          <p:cNvPicPr>
            <a:picLocks noChangeAspect="1"/>
          </p:cNvPicPr>
          <p:nvPr/>
        </p:nvPicPr>
        <p:blipFill>
          <a:blip r:embed="rId4"/>
          <a:srcRect l="0" r="0" t="0" b="0"/>
          <a:stretch/>
        </p:blipFill>
        <p:spPr>
          <a:xfrm>
            <a:off x="959843" y="2974055"/>
            <a:ext cx="2278445" cy="1507431"/>
          </a:xfrm>
          <a:prstGeom prst="rect">
            <a:avLst/>
          </a:prstGeom>
        </p:spPr>
      </p:pic>
      <p:pic>
        <p:nvPicPr>
          <p:cNvPr id="11" name="Image 4" descr="https://pitch-assets-ccb95893-de3f-4266-973c-20049231b248.s3.eu-west-1.amazonaws.com/9718aed5-8043-450a-9243-677605f4f060?pitch-bytes=231872&amp;pitch-content-type=image%2Fpng">    </p:cNvPr>
          <p:cNvPicPr>
            <a:picLocks noChangeAspect="1"/>
          </p:cNvPicPr>
          <p:nvPr/>
        </p:nvPicPr>
        <p:blipFill>
          <a:blip r:embed="rId5"/>
          <a:srcRect l="0" r="0" t="0" b="0"/>
          <a:stretch/>
        </p:blipFill>
        <p:spPr>
          <a:xfrm>
            <a:off x="3645986" y="2973394"/>
            <a:ext cx="2323588" cy="1537298"/>
          </a:xfrm>
          <a:prstGeom prst="rect">
            <a:avLst/>
          </a:prstGeom>
        </p:spPr>
      </p:pic>
      <p:sp>
        <p:nvSpPr>
          <p:cNvPr id="12" name="Text 4"/>
          <p:cNvSpPr/>
          <p:nvPr/>
        </p:nvSpPr>
        <p:spPr>
          <a:xfrm>
            <a:off x="909509" y="1431963"/>
            <a:ext cx="3657600" cy="1218847"/>
          </a:xfrm>
          <a:prstGeom prst="rect">
            <a:avLst/>
          </a:prstGeom>
          <a:noFill/>
          <a:ln/>
        </p:spPr>
        <p:txBody>
          <a:bodyPr wrap="square" lIns="0" tIns="0" rIns="0" bIns="0" rtlCol="0" anchor="t"/>
          <a:lstStyle/>
          <a:p>
            <a:pPr algn="l" marL="190500" indent="-190500">
              <a:lnSpc>
                <a:spcPts val="1200"/>
              </a:lnSpc>
              <a:buSzPct val="100000"/>
              <a:buChar char="•"/>
            </a:pPr>
            <a:r>
              <a:rPr lang="en-US" sz="800" b="1" spc="-12" kern="0" dirty="0">
                <a:solidFill>
                  <a:srgbClr val="545465"/>
                </a:solidFill>
                <a:latin typeface="Inter" pitchFamily="34" charset="0"/>
                <a:ea typeface="Inter" pitchFamily="34" charset="-122"/>
                <a:cs typeface="Inter" pitchFamily="34" charset="-120"/>
              </a:rPr>
              <a:t>Tỷ lệ tiêm chủng </a:t>
            </a:r>
            <a:pPr algn="l">
              <a:lnSpc>
                <a:spcPts val="1200"/>
              </a:lnSpc>
            </a:pPr>
            <a:r>
              <a:rPr lang="en-US" sz="800" b="0" spc="-12" kern="0" dirty="0">
                <a:solidFill>
                  <a:srgbClr val="545465"/>
                </a:solidFill>
                <a:latin typeface="Inter" pitchFamily="34" charset="0"/>
                <a:ea typeface="Inter" pitchFamily="34" charset="-122"/>
                <a:cs typeface="Inter" pitchFamily="34" charset="-120"/>
              </a:rPr>
              <a:t>đầy đủ giảm mạnh ở Đồng Nai và các tỉnh ở ĐBSH vào năm 2021 (giảm 52%), đồng thời có sự giảm </a:t>
            </a:r>
            <a:pPr algn="l">
              <a:lnSpc>
                <a:spcPts val="1200"/>
              </a:lnSpc>
            </a:pPr>
            <a:r>
              <a:rPr lang="en-US" sz="800" b="1" spc="-12" kern="0" dirty="0">
                <a:solidFill>
                  <a:srgbClr val="545465"/>
                </a:solidFill>
                <a:latin typeface="Inter" pitchFamily="34" charset="0"/>
                <a:ea typeface="Inter" pitchFamily="34" charset="-122"/>
                <a:cs typeface="Inter" pitchFamily="34" charset="-120"/>
              </a:rPr>
              <a:t>tỷ suất chết</a:t>
            </a:r>
            <a:pPr algn="l">
              <a:lnSpc>
                <a:spcPts val="1200"/>
              </a:lnSpc>
            </a:pPr>
            <a:r>
              <a:rPr lang="en-US" sz="800" b="0" spc="-12" kern="0" dirty="0">
                <a:solidFill>
                  <a:srgbClr val="545465"/>
                </a:solidFill>
                <a:latin typeface="Inter" pitchFamily="34" charset="0"/>
                <a:ea typeface="Inter" pitchFamily="34" charset="-122"/>
                <a:cs typeface="Inter" pitchFamily="34" charset="-120"/>
              </a:rPr>
              <a:t> qua các năm nhưng lại tăng nhẹ vào năm 2021.  </a:t>
            </a:r>
            <a:endParaRPr lang="en-US" sz="750" dirty="0"/>
          </a:p>
          <a:p>
            <a:pPr algn="l" marL="190500" indent="-190500">
              <a:lnSpc>
                <a:spcPts val="1200"/>
              </a:lnSpc>
              <a:buSzPct val="100000"/>
              <a:buChar char="•"/>
            </a:pPr>
            <a:r>
              <a:rPr lang="en-US" sz="800" b="0" spc="-12" kern="0" dirty="0">
                <a:solidFill>
                  <a:srgbClr val="545465"/>
                </a:solidFill>
                <a:latin typeface="Inter" pitchFamily="34" charset="0"/>
                <a:ea typeface="Inter" pitchFamily="34" charset="-122"/>
                <a:cs typeface="Inter" pitchFamily="34" charset="-120"/>
              </a:rPr>
              <a:t>Tỷ lệ  </a:t>
            </a:r>
            <a:pPr algn="l">
              <a:lnSpc>
                <a:spcPts val="1200"/>
              </a:lnSpc>
            </a:pPr>
            <a:r>
              <a:rPr lang="en-US" sz="800" b="1" spc="-12" kern="0" dirty="0">
                <a:solidFill>
                  <a:srgbClr val="545465"/>
                </a:solidFill>
                <a:latin typeface="Inter" pitchFamily="34" charset="0"/>
                <a:ea typeface="Inter" pitchFamily="34" charset="-122"/>
                <a:cs typeface="Inter" pitchFamily="34" charset="-120"/>
              </a:rPr>
              <a:t>đăng ký khai sinh cao</a:t>
            </a:r>
            <a:pPr algn="l">
              <a:lnSpc>
                <a:spcPts val="1200"/>
              </a:lnSpc>
            </a:pPr>
            <a:r>
              <a:rPr lang="en-US" sz="800" b="0" spc="-12" kern="0" dirty="0">
                <a:solidFill>
                  <a:srgbClr val="545465"/>
                </a:solidFill>
                <a:latin typeface="Inter" pitchFamily="34" charset="0"/>
                <a:ea typeface="Inter" pitchFamily="34" charset="-122"/>
                <a:cs typeface="Inter" pitchFamily="34" charset="-120"/>
              </a:rPr>
              <a:t> (trên 93% cho tất cả).</a:t>
            </a:r>
            <a:endParaRPr lang="en-US" sz="750" dirty="0"/>
          </a:p>
          <a:p>
            <a:pPr algn="l" marL="190500" indent="-190500">
              <a:lnSpc>
                <a:spcPts val="1200"/>
              </a:lnSpc>
              <a:buSzPct val="100000"/>
              <a:buChar char="•"/>
            </a:pPr>
            <a:r>
              <a:rPr lang="en-US" sz="800" b="1" spc="-12" kern="0" dirty="0">
                <a:solidFill>
                  <a:srgbClr val="545465"/>
                </a:solidFill>
                <a:latin typeface="Inter" pitchFamily="34" charset="0"/>
                <a:ea typeface="Inter" pitchFamily="34" charset="-122"/>
                <a:cs typeface="Inter" pitchFamily="34" charset="-120"/>
              </a:rPr>
              <a:t>Tỷ lệ suy dinh dưỡng</a:t>
            </a:r>
            <a:pPr algn="l">
              <a:lnSpc>
                <a:spcPts val="1200"/>
              </a:lnSpc>
            </a:pPr>
            <a:r>
              <a:rPr lang="en-US" sz="800" b="0" spc="-12" kern="0" dirty="0">
                <a:solidFill>
                  <a:srgbClr val="545465"/>
                </a:solidFill>
                <a:latin typeface="Inter" pitchFamily="34" charset="0"/>
                <a:ea typeface="Inter" pitchFamily="34" charset="-122"/>
                <a:cs typeface="Inter" pitchFamily="34" charset="-120"/>
              </a:rPr>
              <a:t> cao nhất ở Kon Tum (khoảng 18.87%) và thấp nhất ở Hồ Chí Minh (khoảng 4.13%), cho thấy sự khác biệt trong tình trạng tiếp cận dinh dưỡng giữa các vùng. Có thể có một mối tương quan giữa tỷ suất chết và suy dinh dưỡng của trẻ em.</a:t>
            </a:r>
            <a:endParaRPr lang="en-US" sz="750" dirty="0"/>
          </a:p>
        </p:txBody>
      </p:sp>
      <p:pic>
        <p:nvPicPr>
          <p:cNvPr id="13" name="Image 5" descr="https://pitch-assets-ccb95893-de3f-4266-973c-20049231b248.s3.eu-west-1.amazonaws.com/try-pitch-pdf-export-logo.svg">
            <a:hlinkClick r:id="rId8" tooltip=""/>
          </p:cNvPr>
          <p:cNvPicPr>
            <a:picLocks noChangeAspect="1"/>
          </p:cNvPicPr>
          <p:nvPr/>
        </p:nvPicPr>
        <p:blipFill>
          <a:blip r:embed="rId6">
            <a:extLst>
              <a:ext uri="{96DAC541-7B7A-43D3-8B79-37D633B846F1}">
                <asvg:svgBlip xmlns:asvg="http://schemas.microsoft.com/office/drawing/2016/SVG/main" r:embed="rId7"/>
              </a:ext>
            </a:extLst>
          </a:blip>
          <a:srcRect l="0" r="0" t="0" b="0"/>
          <a:stretch/>
        </p:blipFill>
        <p:spPr>
          <a:xfrm>
            <a:off x="136595" y="4803153"/>
            <a:ext cx="515221" cy="227303"/>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solidFill>
          <a:srgbClr val="FAFAFC"/>
        </a:solidFill>
      </p:bgPr>
    </p:bg>
    <p:spTree>
      <p:nvGrpSpPr>
        <p:cNvPr id="1" name=""/>
        <p:cNvGrpSpPr/>
        <p:nvPr/>
      </p:nvGrpSpPr>
      <p:grpSpPr>
        <a:xfrm>
          <a:off x="0" y="0"/>
          <a:ext cx="0" cy="0"/>
          <a:chOff x="0" y="0"/>
          <a:chExt cx="0" cy="0"/>
        </a:xfrm>
      </p:grpSpPr>
      <p:sp>
        <p:nvSpPr>
          <p:cNvPr id="3" name="Shape 0"/>
          <p:cNvSpPr/>
          <p:nvPr/>
        </p:nvSpPr>
        <p:spPr>
          <a:xfrm>
            <a:off x="911633" y="844671"/>
            <a:ext cx="1886812" cy="0"/>
          </a:xfrm>
          <a:prstGeom prst="line">
            <a:avLst/>
          </a:prstGeom>
          <a:solidFill>
            <a:srgbClr val="FFFFFF"/>
          </a:solidFill>
          <a:ln w="5292">
            <a:solidFill>
              <a:srgbClr val="939DA8"/>
            </a:solidFill>
            <a:prstDash val="solid"/>
            <a:headEnd type="none"/>
            <a:tailEnd type="none"/>
          </a:ln>
        </p:spPr>
      </p:sp>
      <p:sp>
        <p:nvSpPr>
          <p:cNvPr id="4" name="Text 1"/>
          <p:cNvSpPr/>
          <p:nvPr/>
        </p:nvSpPr>
        <p:spPr>
          <a:xfrm>
            <a:off x="910682" y="1041977"/>
            <a:ext cx="1887763" cy="292020"/>
          </a:xfrm>
          <a:prstGeom prst="roundRect">
            <a:avLst>
              <a:gd name="adj" fmla="val 32000"/>
            </a:avLst>
          </a:prstGeom>
          <a:solidFill>
            <a:srgbClr val="F9CA24">
              <a:alpha val="62000"/>
            </a:srgbClr>
          </a:solidFill>
          <a:ln/>
        </p:spPr>
        <p:txBody>
          <a:bodyPr wrap="square" lIns="104876" tIns="34475" rIns="104876" bIns="34475" rtlCol="0" anchor="ctr"/>
          <a:lstStyle/>
          <a:p>
            <a:pPr algn="ctr">
              <a:lnSpc>
                <a:spcPts val="1200"/>
              </a:lnSpc>
            </a:pPr>
            <a:r>
              <a:rPr lang="en-US" sz="800" b="1" spc="-12" kern="0" dirty="0">
                <a:solidFill>
                  <a:srgbClr val="2B2A35"/>
                </a:solidFill>
              </a:rPr>
              <a:t>Lao động - việc làm - thu nhập</a:t>
            </a:r>
            <a:endParaRPr lang="en-US" sz="675" dirty="0"/>
          </a:p>
        </p:txBody>
      </p:sp>
      <p:sp>
        <p:nvSpPr>
          <p:cNvPr id="5" name="Shape 2"/>
          <p:cNvSpPr/>
          <p:nvPr/>
        </p:nvSpPr>
        <p:spPr>
          <a:xfrm>
            <a:off x="476868" y="478215"/>
            <a:ext cx="9525" cy="4189842"/>
          </a:xfrm>
          <a:prstGeom prst="roundRect">
            <a:avLst>
              <a:gd name="adj" fmla="val -9600000"/>
            </a:avLst>
          </a:prstGeom>
          <a:solidFill>
            <a:srgbClr val="2B2A35">
              <a:alpha val="30000"/>
            </a:srgbClr>
          </a:solidFill>
          <a:ln/>
        </p:spPr>
      </p:sp>
      <p:sp>
        <p:nvSpPr>
          <p:cNvPr id="6" name="Text 3"/>
          <p:cNvSpPr/>
          <p:nvPr/>
        </p:nvSpPr>
        <p:spPr>
          <a:xfrm>
            <a:off x="-641275" y="478913"/>
            <a:ext cx="5486400" cy="297135"/>
          </a:xfrm>
          <a:prstGeom prst="rect">
            <a:avLst/>
          </a:prstGeom>
          <a:noFill/>
          <a:ln/>
        </p:spPr>
        <p:txBody>
          <a:bodyPr wrap="square" lIns="0" tIns="0" rIns="0" bIns="0" rtlCol="0" anchor="t"/>
          <a:lstStyle/>
          <a:p>
            <a:pPr algn="ctr">
              <a:lnSpc>
                <a:spcPts val="2340"/>
              </a:lnSpc>
            </a:pPr>
            <a:r>
              <a:rPr lang="en-US" sz="1800" b="1" spc="-24" kern="0" dirty="0">
                <a:solidFill>
                  <a:srgbClr val="2B2A35"/>
                </a:solidFill>
                <a:latin typeface="Inter" pitchFamily="34" charset="0"/>
                <a:ea typeface="Inter" pitchFamily="34" charset="-122"/>
                <a:cs typeface="Inter" pitchFamily="34" charset="-120"/>
              </a:rPr>
              <a:t>Thống kê chuyên sâu</a:t>
            </a:r>
            <a:endParaRPr lang="en-US" sz="1800" dirty="0"/>
          </a:p>
        </p:txBody>
      </p:sp>
      <p:pic>
        <p:nvPicPr>
          <p:cNvPr id="7" name="Image 0" descr="https://pitch-assets-ccb95893-de3f-4266-973c-20049231b248.s3.eu-west-1.amazonaws.com/7da3ae0f-162e-4e8c-9acb-bac5759ce981?pitch-bytes=236599&amp;pitch-content-type=image%2Fpng">    </p:cNvPr>
          <p:cNvPicPr>
            <a:picLocks noChangeAspect="1"/>
          </p:cNvPicPr>
          <p:nvPr/>
        </p:nvPicPr>
        <p:blipFill>
          <a:blip r:embed="rId1"/>
          <a:srcRect l="0" r="0" t="0" b="0"/>
          <a:stretch/>
        </p:blipFill>
        <p:spPr>
          <a:xfrm>
            <a:off x="5193990" y="1988775"/>
            <a:ext cx="2822736" cy="1375887"/>
          </a:xfrm>
          <a:prstGeom prst="rect">
            <a:avLst/>
          </a:prstGeom>
        </p:spPr>
      </p:pic>
      <p:pic>
        <p:nvPicPr>
          <p:cNvPr id="8" name="Image 1" descr="https://pitch-assets-ccb95893-de3f-4266-973c-20049231b248.s3.eu-west-1.amazonaws.com/dae00fda-4537-45c6-951a-a2b59bf00525?pitch-bytes=208531&amp;pitch-content-type=image%2Fpng">    </p:cNvPr>
          <p:cNvPicPr>
            <a:picLocks noChangeAspect="1"/>
          </p:cNvPicPr>
          <p:nvPr/>
        </p:nvPicPr>
        <p:blipFill>
          <a:blip r:embed="rId2"/>
          <a:srcRect l="0" r="0" t="0" b="0"/>
          <a:stretch/>
        </p:blipFill>
        <p:spPr>
          <a:xfrm>
            <a:off x="5191616" y="368601"/>
            <a:ext cx="2831793" cy="1378341"/>
          </a:xfrm>
          <a:prstGeom prst="rect">
            <a:avLst/>
          </a:prstGeom>
        </p:spPr>
      </p:pic>
      <p:pic>
        <p:nvPicPr>
          <p:cNvPr id="9" name="Image 2" descr="https://pitch-assets-ccb95893-de3f-4266-973c-20049231b248.s3.eu-west-1.amazonaws.com/0fec66df-3b15-4c2a-986e-b51c792dcfdb?pitch-bytes=240429&amp;pitch-content-type=image%2Fpng">    </p:cNvPr>
          <p:cNvPicPr>
            <a:picLocks noChangeAspect="1"/>
          </p:cNvPicPr>
          <p:nvPr/>
        </p:nvPicPr>
        <p:blipFill>
          <a:blip r:embed="rId3"/>
          <a:srcRect l="0" r="0" t="0" b="0"/>
          <a:stretch/>
        </p:blipFill>
        <p:spPr>
          <a:xfrm>
            <a:off x="5191616" y="3591647"/>
            <a:ext cx="2891970" cy="1391142"/>
          </a:xfrm>
          <a:prstGeom prst="rect">
            <a:avLst/>
          </a:prstGeom>
        </p:spPr>
      </p:pic>
      <p:pic>
        <p:nvPicPr>
          <p:cNvPr id="10" name="Image 3" descr="https://pitch-assets-ccb95893-de3f-4266-973c-20049231b248.s3.eu-west-1.amazonaws.com/fb9f5ffe-29c7-4590-8472-40a62b8a5761?pitch-bytes=274906&amp;pitch-content-type=image%2Fpng">    </p:cNvPr>
          <p:cNvPicPr>
            <a:picLocks noChangeAspect="1"/>
          </p:cNvPicPr>
          <p:nvPr/>
        </p:nvPicPr>
        <p:blipFill>
          <a:blip r:embed="rId4"/>
          <a:srcRect l="0" r="0" t="0" b="0"/>
          <a:stretch/>
        </p:blipFill>
        <p:spPr>
          <a:xfrm>
            <a:off x="1056354" y="3276916"/>
            <a:ext cx="2924895" cy="1391141"/>
          </a:xfrm>
          <a:prstGeom prst="rect">
            <a:avLst/>
          </a:prstGeom>
        </p:spPr>
      </p:pic>
      <p:sp>
        <p:nvSpPr>
          <p:cNvPr id="11" name="Text 4"/>
          <p:cNvSpPr/>
          <p:nvPr/>
        </p:nvSpPr>
        <p:spPr>
          <a:xfrm>
            <a:off x="909509" y="1394195"/>
            <a:ext cx="3657600" cy="1767858"/>
          </a:xfrm>
          <a:prstGeom prst="rect">
            <a:avLst/>
          </a:prstGeom>
          <a:noFill/>
          <a:ln/>
        </p:spPr>
        <p:txBody>
          <a:bodyPr wrap="square" lIns="0" tIns="0" rIns="0" bIns="0" rtlCol="0" anchor="t"/>
          <a:lstStyle/>
          <a:p>
            <a:pPr algn="l">
              <a:lnSpc>
                <a:spcPts val="1200"/>
              </a:lnSpc>
            </a:pPr>
            <a:endParaRPr lang="en-US" sz="750" dirty="0"/>
          </a:p>
          <a:p>
            <a:pPr algn="l" marL="190500" indent="-190500">
              <a:lnSpc>
                <a:spcPts val="1440"/>
              </a:lnSpc>
              <a:buSzPct val="100000"/>
              <a:buChar char="•"/>
            </a:pPr>
            <a:r>
              <a:rPr lang="en-US" sz="900" b="0" spc="-12" kern="0" dirty="0">
                <a:solidFill>
                  <a:srgbClr val="545465"/>
                </a:solidFill>
                <a:latin typeface="Inter" pitchFamily="34" charset="0"/>
                <a:ea typeface="Inter" pitchFamily="34" charset="-122"/>
                <a:cs typeface="Inter" pitchFamily="34" charset="-120"/>
              </a:rPr>
              <a:t>Bình Dương có tỷ lệ nhập cư cao nhất và cũng là tỉnh có thu nhập bình quân đầu người cao nhất (khoảng 45.18%).</a:t>
            </a:r>
            <a:endParaRPr lang="en-US" sz="750" dirty="0"/>
          </a:p>
          <a:p>
            <a:pPr algn="l" marL="190500" indent="-190500">
              <a:lnSpc>
                <a:spcPts val="1440"/>
              </a:lnSpc>
              <a:buSzPct val="100000"/>
              <a:buChar char="•"/>
            </a:pPr>
            <a:r>
              <a:rPr lang="en-US" sz="900" b="0" spc="-12" kern="0" dirty="0">
                <a:solidFill>
                  <a:srgbClr val="545465"/>
                </a:solidFill>
                <a:latin typeface="Inter" pitchFamily="34" charset="0"/>
                <a:ea typeface="Inter" pitchFamily="34" charset="-122"/>
                <a:cs typeface="Inter" pitchFamily="34" charset="-120"/>
              </a:rPr>
              <a:t>Bắc Ninh đã vươn lên vị trí cao nhất về tỷ suất nhập cư trong năm 2021. </a:t>
            </a:r>
            <a:endParaRPr lang="en-US" sz="750" dirty="0"/>
          </a:p>
          <a:p>
            <a:pPr algn="l" marL="190500" indent="-190500">
              <a:lnSpc>
                <a:spcPts val="1440"/>
              </a:lnSpc>
              <a:buSzPct val="100000"/>
              <a:buChar char="•"/>
            </a:pPr>
            <a:r>
              <a:rPr lang="en-US" sz="900" b="0" spc="-12" kern="0" dirty="0">
                <a:solidFill>
                  <a:srgbClr val="545465"/>
                </a:solidFill>
                <a:latin typeface="Inter" pitchFamily="34" charset="0"/>
                <a:ea typeface="Inter" pitchFamily="34" charset="-122"/>
                <a:cs typeface="Inter" pitchFamily="34" charset="-120"/>
              </a:rPr>
              <a:t>ĐBSCL và ĐNB là một trong những vùng có tỷ lệ thất nghiệp trong độ tuổi lao động cao nhất , có thể là do sự cạnh tranh cao và sự chênh lệch giữa lực lượng lao động có kỹ năng và nhu cầu thực tế của thị trường việc làm. </a:t>
            </a:r>
            <a:endParaRPr lang="en-US" sz="750" dirty="0"/>
          </a:p>
          <a:p>
            <a:pPr algn="l">
              <a:lnSpc>
                <a:spcPts val="1200"/>
              </a:lnSpc>
            </a:pPr>
            <a:endParaRPr lang="en-US" sz="750" dirty="0"/>
          </a:p>
        </p:txBody>
      </p:sp>
      <p:pic>
        <p:nvPicPr>
          <p:cNvPr id="12" name="Image 4" descr="https://pitch-assets-ccb95893-de3f-4266-973c-20049231b248.s3.eu-west-1.amazonaws.com/try-pitch-pdf-export-logo.svg">
            <a:hlinkClick r:id="rId7" tooltip=""/>
          </p:cNvPr>
          <p:cNvPicPr>
            <a:picLocks noChangeAspect="1"/>
          </p:cNvPicPr>
          <p:nvPr/>
        </p:nvPicPr>
        <p:blipFill>
          <a:blip r:embed="rId5">
            <a:extLst>
              <a:ext uri="{96DAC541-7B7A-43D3-8B79-37D633B846F1}">
                <asvg:svgBlip xmlns:asvg="http://schemas.microsoft.com/office/drawing/2016/SVG/main" r:embed="rId6"/>
              </a:ext>
            </a:extLst>
          </a:blip>
          <a:srcRect l="0" r="0" t="0" b="0"/>
          <a:stretch/>
        </p:blipFill>
        <p:spPr>
          <a:xfrm>
            <a:off x="136595" y="4803153"/>
            <a:ext cx="515221" cy="227303"/>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solidFill>
          <a:srgbClr val="FAFAFC"/>
        </a:solidFill>
      </p:bgPr>
    </p:bg>
    <p:spTree>
      <p:nvGrpSpPr>
        <p:cNvPr id="1" name=""/>
        <p:cNvGrpSpPr/>
        <p:nvPr/>
      </p:nvGrpSpPr>
      <p:grpSpPr>
        <a:xfrm>
          <a:off x="0" y="0"/>
          <a:ext cx="0" cy="0"/>
          <a:chOff x="0" y="0"/>
          <a:chExt cx="0" cy="0"/>
        </a:xfrm>
      </p:grpSpPr>
      <p:sp>
        <p:nvSpPr>
          <p:cNvPr id="3" name="Text 0"/>
          <p:cNvSpPr/>
          <p:nvPr/>
        </p:nvSpPr>
        <p:spPr>
          <a:xfrm>
            <a:off x="1881337" y="477664"/>
            <a:ext cx="5486400" cy="297135"/>
          </a:xfrm>
          <a:prstGeom prst="rect">
            <a:avLst/>
          </a:prstGeom>
          <a:noFill/>
          <a:ln/>
        </p:spPr>
        <p:txBody>
          <a:bodyPr wrap="square" lIns="0" tIns="0" rIns="0" bIns="0" rtlCol="0" anchor="t"/>
          <a:lstStyle/>
          <a:p>
            <a:pPr algn="ctr">
              <a:lnSpc>
                <a:spcPts val="2340"/>
              </a:lnSpc>
            </a:pPr>
            <a:r>
              <a:rPr lang="en-US" sz="1800" b="1" spc="-24" kern="0" dirty="0">
                <a:solidFill>
                  <a:srgbClr val="2B2A35"/>
                </a:solidFill>
                <a:latin typeface="Inter" pitchFamily="34" charset="0"/>
                <a:ea typeface="Inter" pitchFamily="34" charset="-122"/>
                <a:cs typeface="Inter" pitchFamily="34" charset="-120"/>
              </a:rPr>
              <a:t>Kết quả mô hình</a:t>
            </a:r>
            <a:endParaRPr lang="en-US" sz="1800" dirty="0"/>
          </a:p>
        </p:txBody>
      </p:sp>
      <p:graphicFrame>
        <p:nvGraphicFramePr>
          <p:cNvPr id="4" name="Chart 0" descr=""/>
          <p:cNvGraphicFramePr/>
          <p:nvPr/>
        </p:nvGraphicFramePr>
        <p:xfrm>
          <a:off x="3003433" y="1927643"/>
          <a:ext cx="3651398" cy="908593"/>
        </p:xfrm>
        <a:graphic xmlns:a="http://schemas.openxmlformats.org/drawingml/2006/main">
          <a:graphicData uri="http://schemas.openxmlformats.org/drawingml/2006/chart">
            <c:chart xmlns:c="http://schemas.openxmlformats.org/drawingml/2006/chart" r:id="rId1"/>
          </a:graphicData>
        </a:graphic>
      </p:graphicFrame>
      <p:sp>
        <p:nvSpPr>
          <p:cNvPr id="5" name="Text 1"/>
          <p:cNvSpPr/>
          <p:nvPr/>
        </p:nvSpPr>
        <p:spPr>
          <a:xfrm>
            <a:off x="1940805" y="776082"/>
            <a:ext cx="5486400" cy="198090"/>
          </a:xfrm>
          <a:prstGeom prst="rect">
            <a:avLst/>
          </a:prstGeom>
          <a:noFill/>
          <a:ln/>
        </p:spPr>
        <p:txBody>
          <a:bodyPr wrap="square" lIns="0" tIns="0" rIns="0" bIns="0" rtlCol="0" anchor="t"/>
          <a:lstStyle/>
          <a:p>
            <a:pPr algn="ctr">
              <a:lnSpc>
                <a:spcPts val="1560"/>
              </a:lnSpc>
            </a:pPr>
            <a:r>
              <a:rPr lang="en-US" sz="1000" b="0" spc="-12" kern="0" dirty="0">
                <a:solidFill>
                  <a:srgbClr val="545465"/>
                </a:solidFill>
                <a:latin typeface="Inter" pitchFamily="34" charset="0"/>
                <a:ea typeface="Inter" pitchFamily="34" charset="-122"/>
                <a:cs typeface="Inter" pitchFamily="34" charset="-120"/>
              </a:rPr>
              <a:t>Thực nghiệm: Chọn biến HDI làm biến mục tiêu</a:t>
            </a:r>
            <a:endParaRPr lang="en-US" sz="975" dirty="0"/>
          </a:p>
        </p:txBody>
      </p:sp>
      <p:graphicFrame>
        <p:nvGraphicFramePr>
          <p:cNvPr id="6" name="Chart 1" descr=""/>
          <p:cNvGraphicFramePr/>
          <p:nvPr/>
        </p:nvGraphicFramePr>
        <p:xfrm>
          <a:off x="867792" y="3759299"/>
          <a:ext cx="3651398" cy="908593"/>
        </p:xfrm>
        <a:graphic xmlns:a="http://schemas.openxmlformats.org/drawingml/2006/main">
          <a:graphicData uri="http://schemas.openxmlformats.org/drawingml/2006/chart">
            <c:chart xmlns:c="http://schemas.openxmlformats.org/drawingml/2006/chart" r:id="rId2"/>
          </a:graphicData>
        </a:graphic>
      </p:graphicFrame>
      <p:sp>
        <p:nvSpPr>
          <p:cNvPr id="7" name="Text 2"/>
          <p:cNvSpPr/>
          <p:nvPr/>
        </p:nvSpPr>
        <p:spPr>
          <a:xfrm>
            <a:off x="2139281" y="1468622"/>
            <a:ext cx="5486400" cy="198090"/>
          </a:xfrm>
          <a:prstGeom prst="rect">
            <a:avLst/>
          </a:prstGeom>
          <a:noFill/>
          <a:ln/>
        </p:spPr>
        <p:txBody>
          <a:bodyPr wrap="square" lIns="0" tIns="0" rIns="0" bIns="0" rtlCol="0" anchor="t"/>
          <a:lstStyle/>
          <a:p>
            <a:pPr algn="ctr">
              <a:lnSpc>
                <a:spcPts val="1560"/>
              </a:lnSpc>
            </a:pPr>
            <a:r>
              <a:rPr lang="en-US" sz="1000" b="1" spc="-12" kern="0" dirty="0">
                <a:solidFill>
                  <a:srgbClr val="545465"/>
                </a:solidFill>
                <a:latin typeface="Inter" pitchFamily="34" charset="0"/>
                <a:ea typeface="Inter" pitchFamily="34" charset="-122"/>
                <a:cs typeface="Inter" pitchFamily="34" charset="-120"/>
              </a:rPr>
              <a:t>Kết quả R2 score</a:t>
            </a:r>
            <a:endParaRPr lang="en-US" sz="975" dirty="0"/>
          </a:p>
        </p:txBody>
      </p:sp>
      <p:sp>
        <p:nvSpPr>
          <p:cNvPr id="8" name="Text 3"/>
          <p:cNvSpPr/>
          <p:nvPr/>
        </p:nvSpPr>
        <p:spPr>
          <a:xfrm>
            <a:off x="3553" y="3331515"/>
            <a:ext cx="5486400" cy="198090"/>
          </a:xfrm>
          <a:prstGeom prst="rect">
            <a:avLst/>
          </a:prstGeom>
          <a:noFill/>
          <a:ln/>
        </p:spPr>
        <p:txBody>
          <a:bodyPr wrap="square" lIns="0" tIns="0" rIns="0" bIns="0" rtlCol="0" anchor="t"/>
          <a:lstStyle/>
          <a:p>
            <a:pPr algn="ctr">
              <a:lnSpc>
                <a:spcPts val="1560"/>
              </a:lnSpc>
            </a:pPr>
            <a:r>
              <a:rPr lang="en-US" sz="1000" b="1" spc="-12" kern="0" dirty="0">
                <a:solidFill>
                  <a:srgbClr val="545465"/>
                </a:solidFill>
                <a:latin typeface="Inter" pitchFamily="34" charset="0"/>
                <a:ea typeface="Inter" pitchFamily="34" charset="-122"/>
                <a:cs typeface="Inter" pitchFamily="34" charset="-120"/>
              </a:rPr>
              <a:t>Kết quả MSE</a:t>
            </a:r>
            <a:endParaRPr lang="en-US" sz="975" dirty="0"/>
          </a:p>
        </p:txBody>
      </p:sp>
      <p:graphicFrame>
        <p:nvGraphicFramePr>
          <p:cNvPr id="9" name="Chart 2" descr=""/>
          <p:cNvGraphicFramePr/>
          <p:nvPr/>
        </p:nvGraphicFramePr>
        <p:xfrm>
          <a:off x="5046765" y="3759386"/>
          <a:ext cx="3651398" cy="908593"/>
        </p:xfrm>
        <a:graphic xmlns:a="http://schemas.openxmlformats.org/drawingml/2006/main">
          <a:graphicData uri="http://schemas.openxmlformats.org/drawingml/2006/chart">
            <c:chart xmlns:c="http://schemas.openxmlformats.org/drawingml/2006/chart" r:id="rId3"/>
          </a:graphicData>
        </a:graphic>
      </p:graphicFrame>
      <p:sp>
        <p:nvSpPr>
          <p:cNvPr id="10" name="Text 4"/>
          <p:cNvSpPr/>
          <p:nvPr/>
        </p:nvSpPr>
        <p:spPr>
          <a:xfrm>
            <a:off x="4182526" y="3331602"/>
            <a:ext cx="5486400" cy="198090"/>
          </a:xfrm>
          <a:prstGeom prst="rect">
            <a:avLst/>
          </a:prstGeom>
          <a:noFill/>
          <a:ln/>
        </p:spPr>
        <p:txBody>
          <a:bodyPr wrap="square" lIns="0" tIns="0" rIns="0" bIns="0" rtlCol="0" anchor="t"/>
          <a:lstStyle/>
          <a:p>
            <a:pPr algn="ctr">
              <a:lnSpc>
                <a:spcPts val="1560"/>
              </a:lnSpc>
            </a:pPr>
            <a:r>
              <a:rPr lang="en-US" sz="1000" b="1" spc="-12" kern="0" dirty="0">
                <a:solidFill>
                  <a:srgbClr val="545465"/>
                </a:solidFill>
                <a:latin typeface="Inter" pitchFamily="34" charset="0"/>
                <a:ea typeface="Inter" pitchFamily="34" charset="-122"/>
                <a:cs typeface="Inter" pitchFamily="34" charset="-120"/>
              </a:rPr>
              <a:t>Kết quả MAE</a:t>
            </a:r>
            <a:endParaRPr lang="en-US" sz="975" dirty="0"/>
          </a:p>
        </p:txBody>
      </p:sp>
      <p:pic>
        <p:nvPicPr>
          <p:cNvPr id="11" name="Image 0" descr="https://pitch-assets-ccb95893-de3f-4266-973c-20049231b248.s3.eu-west-1.amazonaws.com/try-pitch-pdf-export-logo.svg">
            <a:hlinkClick r:id="rId6" tooltip=""/>
          </p:cNvPr>
          <p:cNvPicPr>
            <a:picLocks noChangeAspect="1"/>
          </p:cNvPicPr>
          <p:nvPr/>
        </p:nvPicPr>
        <p:blipFill>
          <a:blip r:embed="rId4">
            <a:extLst>
              <a:ext uri="{96DAC541-7B7A-43D3-8B79-37D633B846F1}">
                <asvg:svgBlip xmlns:asvg="http://schemas.microsoft.com/office/drawing/2016/SVG/main" r:embed="rId5"/>
              </a:ext>
            </a:extLst>
          </a:blip>
          <a:srcRect l="0" r="0" t="0" b="0"/>
          <a:stretch/>
        </p:blipFill>
        <p:spPr>
          <a:xfrm>
            <a:off x="136595" y="4803153"/>
            <a:ext cx="515221" cy="227303"/>
          </a:xfrm>
          <a:prstGeom prst="rect">
            <a:avLst/>
          </a:prstGeom>
        </p:spPr>
      </p:pic>
      <p:sp>
        <p:nvSpPr>
          <p:cNvPr id="25" name="Slide Number Placeholder 0"/>
          <p:cNvSpPr>
            <a:spLocks noGrp="1"/>
          </p:cNvSpPr>
          <p:nvPr>
            <p:ph type="sldNum" sz="quarter" idx="4294967295"/>
          </p:nvPr>
        </p:nvSpPr>
        <p:spPr>
          <a:xfrm>
            <a:off x="8778240" y="4754880"/>
            <a:ext cx="800000" cy="300000"/>
          </a:xfrm>
          <a:prstGeom prst="rect">
            <a:avLst/>
          </a:prstGeom>
          <a:extLst>
            <a:ext uri="{C572A759-6A51-4108-AA02-DFA0A04FC94B}">
              <ma14:wrappingTextBoxFlag xmlns:ma14="http://schemas.microsoft.com/office/mac/drawingml/2011/main" val="0"/>
            </a:ext>
          </a:extLst>
        </p:spPr>
        <p:txBody>
          <a:bodyPr/>
          <a:lstStyle>
            <a:lvl1pPr>
              <a:defRPr sz="1300">
                <a:solidFill>
                  <a:srgbClr val="545465"/>
                </a:solidFill>
                <a:latin typeface="Calibri"/>
                <a:ea typeface="Calibri"/>
                <a:cs typeface="Calibri"/>
              </a:defRPr>
            </a:lvl1pPr>
          </a:lstStyle>
          <a:p>
            <a:pPr algn="l"/>
            <a:fld id="{F7021451-1387-4CA6-816F-3879F97B5CBC}" type="slidenum">
              <a:rPr b="0" lang="en-US"/>
              <a:t>14</a:t>
            </a:fld>
            <a:endParaRPr 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solidFill>
          <a:srgbClr val="FAFAFC"/>
        </a:solidFill>
      </p:bgPr>
    </p:bg>
    <p:spTree>
      <p:nvGrpSpPr>
        <p:cNvPr id="1" name=""/>
        <p:cNvGrpSpPr/>
        <p:nvPr/>
      </p:nvGrpSpPr>
      <p:grpSpPr>
        <a:xfrm>
          <a:off x="0" y="0"/>
          <a:ext cx="0" cy="0"/>
          <a:chOff x="0" y="0"/>
          <a:chExt cx="0" cy="0"/>
        </a:xfrm>
      </p:grpSpPr>
      <p:sp>
        <p:nvSpPr>
          <p:cNvPr id="3" name="Text 0"/>
          <p:cNvSpPr/>
          <p:nvPr/>
        </p:nvSpPr>
        <p:spPr>
          <a:xfrm>
            <a:off x="1881337" y="477664"/>
            <a:ext cx="5486400" cy="297135"/>
          </a:xfrm>
          <a:prstGeom prst="rect">
            <a:avLst/>
          </a:prstGeom>
          <a:noFill/>
          <a:ln/>
        </p:spPr>
        <p:txBody>
          <a:bodyPr wrap="square" lIns="0" tIns="0" rIns="0" bIns="0" rtlCol="0" anchor="t"/>
          <a:lstStyle/>
          <a:p>
            <a:pPr algn="ctr">
              <a:lnSpc>
                <a:spcPts val="2340"/>
              </a:lnSpc>
            </a:pPr>
            <a:r>
              <a:rPr lang="en-US" sz="1800" b="1" spc="-24" kern="0" dirty="0">
                <a:solidFill>
                  <a:srgbClr val="2B2A35"/>
                </a:solidFill>
                <a:latin typeface="Inter" pitchFamily="34" charset="0"/>
                <a:ea typeface="Inter" pitchFamily="34" charset="-122"/>
                <a:cs typeface="Inter" pitchFamily="34" charset="-120"/>
              </a:rPr>
              <a:t>Kết quả mô hình</a:t>
            </a:r>
            <a:endParaRPr lang="en-US" sz="1800" dirty="0"/>
          </a:p>
        </p:txBody>
      </p:sp>
      <p:sp>
        <p:nvSpPr>
          <p:cNvPr id="4" name="Text 1"/>
          <p:cNvSpPr/>
          <p:nvPr/>
        </p:nvSpPr>
        <p:spPr>
          <a:xfrm>
            <a:off x="1940805" y="776082"/>
            <a:ext cx="5486400" cy="198090"/>
          </a:xfrm>
          <a:prstGeom prst="rect">
            <a:avLst/>
          </a:prstGeom>
          <a:noFill/>
          <a:ln/>
        </p:spPr>
        <p:txBody>
          <a:bodyPr wrap="square" lIns="0" tIns="0" rIns="0" bIns="0" rtlCol="0" anchor="t"/>
          <a:lstStyle/>
          <a:p>
            <a:pPr algn="ctr">
              <a:lnSpc>
                <a:spcPts val="1560"/>
              </a:lnSpc>
            </a:pPr>
            <a:r>
              <a:rPr lang="en-US" sz="1000" b="0" spc="-12" kern="0" dirty="0">
                <a:solidFill>
                  <a:srgbClr val="545465"/>
                </a:solidFill>
                <a:latin typeface="Inter" pitchFamily="34" charset="0"/>
                <a:ea typeface="Inter" pitchFamily="34" charset="-122"/>
                <a:cs typeface="Inter" pitchFamily="34" charset="-120"/>
              </a:rPr>
              <a:t>Thực nghiệm: Phân cụm sử dụng ELBOW và KMeans</a:t>
            </a:r>
            <a:endParaRPr lang="en-US" sz="975" dirty="0"/>
          </a:p>
        </p:txBody>
      </p:sp>
      <p:pic>
        <p:nvPicPr>
          <p:cNvPr id="5" name="Image 0" descr="https://pitch-assets-ccb95893-de3f-4266-973c-20049231b248.s3.eu-west-1.amazonaws.com/9b283d48-bde3-4b78-a5e3-568e483d2d15?pitch-bytes=235804&amp;pitch-content-type=image%2Fpng">    </p:cNvPr>
          <p:cNvPicPr>
            <a:picLocks noChangeAspect="1"/>
          </p:cNvPicPr>
          <p:nvPr/>
        </p:nvPicPr>
        <p:blipFill>
          <a:blip r:embed="rId1"/>
          <a:srcRect l="0" r="39048" t="0" b="0"/>
          <a:stretch/>
        </p:blipFill>
        <p:spPr>
          <a:xfrm>
            <a:off x="1939295" y="1622540"/>
            <a:ext cx="2229373" cy="1977390"/>
          </a:xfrm>
          <a:prstGeom prst="rect">
            <a:avLst/>
          </a:prstGeom>
          <a:effectLst>
            <a:outerShdw sx="100000" sy="100000" kx="0" ky="0" algn="bl" rotWithShape="0" blurRad="406400" dist="50800" dir="5400000">
              <a:srgbClr val="000000">
                <a:alpha val="20000"/>
              </a:srgbClr>
            </a:outerShdw>
          </a:effectLst>
        </p:spPr>
      </p:pic>
      <p:sp>
        <p:nvSpPr>
          <p:cNvPr id="6" name="Text 2"/>
          <p:cNvSpPr/>
          <p:nvPr/>
        </p:nvSpPr>
        <p:spPr>
          <a:xfrm>
            <a:off x="2047973" y="4273389"/>
            <a:ext cx="5486400" cy="396180"/>
          </a:xfrm>
          <a:prstGeom prst="rect">
            <a:avLst/>
          </a:prstGeom>
          <a:noFill/>
          <a:ln/>
        </p:spPr>
        <p:txBody>
          <a:bodyPr wrap="square" lIns="0" tIns="0" rIns="0" bIns="0" rtlCol="0" anchor="t"/>
          <a:lstStyle/>
          <a:p>
            <a:pPr algn="ctr">
              <a:lnSpc>
                <a:spcPts val="1560"/>
              </a:lnSpc>
            </a:pPr>
            <a:r>
              <a:rPr lang="en-US" sz="1000" b="1" i="1" spc="-12" kern="0" dirty="0">
                <a:solidFill>
                  <a:srgbClr val="545465"/>
                </a:solidFill>
                <a:latin typeface="Inter" pitchFamily="34" charset="0"/>
                <a:ea typeface="Inter" pitchFamily="34" charset="-122"/>
                <a:cs typeface="Inter" pitchFamily="34" charset="-120"/>
              </a:rPr>
              <a:t>Nhóm 3, bao gồm các thành phố thể hiện quy mô lớn và trình độ phát triển rất cao, </a:t>
            </a:r>
            <a:endParaRPr lang="en-US" sz="975" dirty="0"/>
          </a:p>
          <a:p>
            <a:pPr algn="ctr">
              <a:lnSpc>
                <a:spcPts val="1560"/>
              </a:lnSpc>
            </a:pPr>
            <a:r>
              <a:rPr lang="en-US" sz="1000" b="1" i="1" spc="-12" kern="0" dirty="0">
                <a:solidFill>
                  <a:srgbClr val="545465"/>
                </a:solidFill>
                <a:latin typeface="Inter" pitchFamily="34" charset="0"/>
                <a:ea typeface="Inter" pitchFamily="34" charset="-122"/>
                <a:cs typeface="Inter" pitchFamily="34" charset="-120"/>
              </a:rPr>
              <a:t>được đánh giá là nhóm tiềm năng với nhiều tỉnh thành đáng sống tại Việt Nam.</a:t>
            </a:r>
            <a:endParaRPr lang="en-US" sz="975" dirty="0"/>
          </a:p>
        </p:txBody>
      </p:sp>
      <p:pic>
        <p:nvPicPr>
          <p:cNvPr id="7" name="Image 1" descr="https://pitch-assets-ccb95893-de3f-4266-973c-20049231b248.s3.eu-west-1.amazonaws.com/4071b099-ec76-4603-a488-13bc30022df2?pitch-bytes=267681&amp;pitch-content-type=image%2Fpng">    </p:cNvPr>
          <p:cNvPicPr>
            <a:picLocks noChangeAspect="1"/>
          </p:cNvPicPr>
          <p:nvPr/>
        </p:nvPicPr>
        <p:blipFill>
          <a:blip r:embed="rId2"/>
          <a:srcRect l="0" r="0" t="0" b="0"/>
          <a:stretch/>
        </p:blipFill>
        <p:spPr>
          <a:xfrm>
            <a:off x="5375560" y="1543050"/>
            <a:ext cx="2057400" cy="2057400"/>
          </a:xfrm>
          <a:prstGeom prst="rect">
            <a:avLst/>
          </a:prstGeom>
          <a:effectLst>
            <a:outerShdw sx="100000" sy="100000" kx="0" ky="0" algn="bl" rotWithShape="0" blurRad="406400" dist="50800" dir="5400000">
              <a:srgbClr val="000000">
                <a:alpha val="20000"/>
              </a:srgbClr>
            </a:outerShdw>
          </a:effectLst>
        </p:spPr>
      </p:pic>
      <p:pic>
        <p:nvPicPr>
          <p:cNvPr id="8" name="Image 2" descr="https://pitch-assets-ccb95893-de3f-4266-973c-20049231b248.s3.eu-west-1.amazonaws.com/try-pitch-pdf-export-logo.svg">
            <a:hlinkClick r:id="rId5" tooltip=""/>
          </p:cNvPr>
          <p:cNvPicPr>
            <a:picLocks noChangeAspect="1"/>
          </p:cNvPicPr>
          <p:nvPr/>
        </p:nvPicPr>
        <p:blipFill>
          <a:blip r:embed="rId3">
            <a:extLst>
              <a:ext uri="{96DAC541-7B7A-43D3-8B79-37D633B846F1}">
                <asvg:svgBlip xmlns:asvg="http://schemas.microsoft.com/office/drawing/2016/SVG/main" r:embed="rId4"/>
              </a:ext>
            </a:extLst>
          </a:blip>
          <a:srcRect l="0" r="0" t="0" b="0"/>
          <a:stretch/>
        </p:blipFill>
        <p:spPr>
          <a:xfrm>
            <a:off x="136595" y="4803153"/>
            <a:ext cx="515221" cy="227303"/>
          </a:xfrm>
          <a:prstGeom prst="rect">
            <a:avLst/>
          </a:prstGeom>
        </p:spPr>
      </p:pic>
      <p:sp>
        <p:nvSpPr>
          <p:cNvPr id="25" name="Slide Number Placeholder 0"/>
          <p:cNvSpPr>
            <a:spLocks noGrp="1"/>
          </p:cNvSpPr>
          <p:nvPr>
            <p:ph type="sldNum" sz="quarter" idx="4294967295"/>
          </p:nvPr>
        </p:nvSpPr>
        <p:spPr>
          <a:xfrm>
            <a:off x="8778240" y="4754880"/>
            <a:ext cx="800000" cy="300000"/>
          </a:xfrm>
          <a:prstGeom prst="rect">
            <a:avLst/>
          </a:prstGeom>
          <a:extLst>
            <a:ext uri="{C572A759-6A51-4108-AA02-DFA0A04FC94B}">
              <ma14:wrappingTextBoxFlag xmlns:ma14="http://schemas.microsoft.com/office/mac/drawingml/2011/main" val="0"/>
            </a:ext>
          </a:extLst>
        </p:spPr>
        <p:txBody>
          <a:bodyPr/>
          <a:lstStyle>
            <a:lvl1pPr>
              <a:defRPr sz="1300">
                <a:solidFill>
                  <a:srgbClr val="545465"/>
                </a:solidFill>
                <a:latin typeface="Calibri"/>
                <a:ea typeface="Calibri"/>
                <a:cs typeface="Calibri"/>
              </a:defRPr>
            </a:lvl1pPr>
          </a:lstStyle>
          <a:p>
            <a:pPr algn="l"/>
            <a:fld id="{F7021451-1387-4CA6-816F-3879F97B5CBC}" type="slidenum">
              <a:rPr b="0" lang="en-US"/>
              <a:t>15</a:t>
            </a:fld>
            <a:endParaRPr 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solidFill>
          <a:srgbClr val="FAFAFC"/>
        </a:solidFill>
      </p:bgPr>
    </p:bg>
    <p:spTree>
      <p:nvGrpSpPr>
        <p:cNvPr id="1" name=""/>
        <p:cNvGrpSpPr/>
        <p:nvPr/>
      </p:nvGrpSpPr>
      <p:grpSpPr>
        <a:xfrm>
          <a:off x="0" y="0"/>
          <a:ext cx="0" cy="0"/>
          <a:chOff x="0" y="0"/>
          <a:chExt cx="0" cy="0"/>
        </a:xfrm>
      </p:grpSpPr>
      <p:sp>
        <p:nvSpPr>
          <p:cNvPr id="3" name="Text 0"/>
          <p:cNvSpPr/>
          <p:nvPr/>
        </p:nvSpPr>
        <p:spPr>
          <a:xfrm>
            <a:off x="762000" y="477917"/>
            <a:ext cx="8229600" cy="297135"/>
          </a:xfrm>
          <a:prstGeom prst="rect">
            <a:avLst/>
          </a:prstGeom>
          <a:noFill/>
          <a:ln/>
        </p:spPr>
        <p:txBody>
          <a:bodyPr wrap="square" lIns="0" tIns="0" rIns="0" bIns="0" rtlCol="0" anchor="t"/>
          <a:lstStyle/>
          <a:p>
            <a:pPr algn="l">
              <a:lnSpc>
                <a:spcPts val="2340"/>
              </a:lnSpc>
            </a:pPr>
            <a:r>
              <a:rPr lang="en-US" sz="1800" b="1" spc="-24" kern="0" dirty="0">
                <a:solidFill>
                  <a:srgbClr val="2B2A35"/>
                </a:solidFill>
                <a:latin typeface="Inter" pitchFamily="34" charset="0"/>
                <a:ea typeface="Inter" pitchFamily="34" charset="-122"/>
                <a:cs typeface="Inter" pitchFamily="34" charset="-120"/>
              </a:rPr>
              <a:t>Kết luận</a:t>
            </a:r>
            <a:endParaRPr lang="en-US" sz="1800" dirty="0"/>
          </a:p>
        </p:txBody>
      </p:sp>
      <p:sp>
        <p:nvSpPr>
          <p:cNvPr id="4" name="Text 1"/>
          <p:cNvSpPr/>
          <p:nvPr/>
        </p:nvSpPr>
        <p:spPr>
          <a:xfrm>
            <a:off x="762000" y="856132"/>
            <a:ext cx="8229600" cy="1828800"/>
          </a:xfrm>
          <a:prstGeom prst="rect">
            <a:avLst/>
          </a:prstGeom>
          <a:noFill/>
          <a:ln/>
        </p:spPr>
        <p:txBody>
          <a:bodyPr wrap="square" lIns="0" tIns="0" rIns="0" bIns="0" rtlCol="0" anchor="t"/>
          <a:lstStyle/>
          <a:p>
            <a:pPr algn="l">
              <a:lnSpc>
                <a:spcPts val="1800"/>
              </a:lnSpc>
            </a:pPr>
            <a:r>
              <a:rPr lang="en-US" sz="1100" b="1" spc="-12" kern="0" dirty="0">
                <a:solidFill>
                  <a:srgbClr val="66BB6D"/>
                </a:solidFill>
                <a:latin typeface="Inter" pitchFamily="34" charset="0"/>
                <a:ea typeface="Inter" pitchFamily="34" charset="-122"/>
                <a:cs typeface="Inter" pitchFamily="34" charset="-120"/>
              </a:rPr>
              <a:t>Những gì đã làm được:</a:t>
            </a:r>
            <a:endParaRPr lang="en-US" sz="1125" dirty="0"/>
          </a:p>
          <a:p>
            <a:pPr algn="l" marL="190500" indent="-190500">
              <a:lnSpc>
                <a:spcPts val="1800"/>
              </a:lnSpc>
              <a:buSzPct val="100000"/>
              <a:buChar char="•"/>
            </a:pPr>
            <a:r>
              <a:rPr lang="en-US" sz="1100" b="0" spc="-12" kern="0" dirty="0">
                <a:solidFill>
                  <a:srgbClr val="2B2A35"/>
                </a:solidFill>
                <a:latin typeface="Inter" pitchFamily="34" charset="0"/>
                <a:ea typeface="Inter" pitchFamily="34" charset="-122"/>
                <a:cs typeface="Inter" pitchFamily="34" charset="-120"/>
              </a:rPr>
              <a:t>Tạo ra được một bộ dữ liệu phục vụ cho việc phân tích và khai phá.</a:t>
            </a:r>
            <a:endParaRPr lang="en-US" sz="1125" dirty="0"/>
          </a:p>
          <a:p>
            <a:pPr algn="l" marL="190500" indent="-190500">
              <a:lnSpc>
                <a:spcPts val="1800"/>
              </a:lnSpc>
              <a:buSzPct val="100000"/>
              <a:buChar char="•"/>
            </a:pPr>
            <a:r>
              <a:rPr lang="en-US" sz="1100" b="0" spc="-12" kern="0" dirty="0">
                <a:solidFill>
                  <a:srgbClr val="2B2A35"/>
                </a:solidFill>
                <a:latin typeface="Inter" pitchFamily="34" charset="0"/>
                <a:ea typeface="Inter" pitchFamily="34" charset="-122"/>
                <a:cs typeface="Inter" pitchFamily="34" charset="-120"/>
              </a:rPr>
              <a:t>Phân tích chuyên sâu đưa ra được những điểm </a:t>
            </a:r>
            <a:pPr algn="l">
              <a:lnSpc>
                <a:spcPts val="1800"/>
              </a:lnSpc>
            </a:pPr>
            <a:r>
              <a:rPr lang="en-US" sz="1100" b="1" spc="-12" kern="0" dirty="0">
                <a:solidFill>
                  <a:srgbClr val="545465"/>
                </a:solidFill>
                <a:latin typeface="Inter" pitchFamily="34" charset="0"/>
                <a:ea typeface="Inter" pitchFamily="34" charset="-122"/>
                <a:cs typeface="Inter" pitchFamily="34" charset="-120"/>
              </a:rPr>
              <a:t>"thú vị"</a:t>
            </a:r>
            <a:pPr algn="l">
              <a:lnSpc>
                <a:spcPts val="1800"/>
              </a:lnSpc>
            </a:pPr>
            <a:r>
              <a:rPr lang="en-US" sz="1100" b="0" spc="-12" kern="0" dirty="0">
                <a:solidFill>
                  <a:srgbClr val="545465"/>
                </a:solidFill>
                <a:latin typeface="Inter" pitchFamily="34" charset="0"/>
                <a:ea typeface="Inter" pitchFamily="34" charset="-122"/>
                <a:cs typeface="Inter" pitchFamily="34" charset="-120"/>
              </a:rPr>
              <a:t> giữa các tỉnh thành.</a:t>
            </a:r>
            <a:endParaRPr lang="en-US" sz="1125" dirty="0"/>
          </a:p>
          <a:p>
            <a:pPr algn="l" marL="190500" indent="-190500">
              <a:lnSpc>
                <a:spcPts val="1800"/>
              </a:lnSpc>
              <a:buSzPct val="100000"/>
              <a:buChar char="•"/>
            </a:pPr>
            <a:r>
              <a:rPr lang="en-US" sz="1100" b="0" spc="-12" kern="0" dirty="0">
                <a:solidFill>
                  <a:srgbClr val="2B2A35"/>
                </a:solidFill>
                <a:latin typeface="Inter" pitchFamily="34" charset="0"/>
                <a:ea typeface="Inter" pitchFamily="34" charset="-122"/>
                <a:cs typeface="Inter" pitchFamily="34" charset="-120"/>
              </a:rPr>
              <a:t>Xây dựng được mô hình hồi quy dự đoán chỉ số phát triển con người (HDI) của 63 tỉnh thành.</a:t>
            </a:r>
            <a:endParaRPr lang="en-US" sz="1125" dirty="0"/>
          </a:p>
          <a:p>
            <a:pPr algn="l" marL="190500" indent="-190500">
              <a:lnSpc>
                <a:spcPts val="1800"/>
              </a:lnSpc>
              <a:buSzPct val="100000"/>
              <a:buChar char="•"/>
            </a:pPr>
            <a:r>
              <a:rPr lang="en-US" sz="1100" b="0" spc="-12" kern="0" dirty="0">
                <a:solidFill>
                  <a:srgbClr val="2B2A35"/>
                </a:solidFill>
                <a:latin typeface="Inter" pitchFamily="34" charset="0"/>
                <a:ea typeface="Inter" pitchFamily="34" charset="-122"/>
                <a:cs typeface="Inter" pitchFamily="34" charset="-120"/>
              </a:rPr>
              <a:t>Sử dụng phương pháp Elbow và K-Means để phân cụm các tỉnh thành từ đó chọn được nơi </a:t>
            </a:r>
            <a:pPr algn="l">
              <a:lnSpc>
                <a:spcPts val="1800"/>
              </a:lnSpc>
            </a:pPr>
            <a:r>
              <a:rPr lang="en-US" sz="1100" b="1" spc="-12" kern="0" dirty="0">
                <a:solidFill>
                  <a:srgbClr val="545465"/>
                </a:solidFill>
                <a:latin typeface="Inter" pitchFamily="34" charset="0"/>
                <a:ea typeface="Inter" pitchFamily="34" charset="-122"/>
                <a:cs typeface="Inter" pitchFamily="34" charset="-120"/>
              </a:rPr>
              <a:t>"đáng sống".</a:t>
            </a:r>
            <a:endParaRPr lang="en-US" sz="1125" dirty="0"/>
          </a:p>
          <a:p>
            <a:pPr algn="l">
              <a:lnSpc>
                <a:spcPts val="1800"/>
              </a:lnSpc>
            </a:pPr>
            <a:endParaRPr lang="en-US" sz="1125" dirty="0"/>
          </a:p>
          <a:p>
            <a:pPr algn="l">
              <a:lnSpc>
                <a:spcPts val="1800"/>
              </a:lnSpc>
            </a:pPr>
            <a:r>
              <a:rPr lang="en-US" sz="1100" b="1" spc="-12" kern="0" dirty="0">
                <a:solidFill>
                  <a:srgbClr val="D92020"/>
                </a:solidFill>
                <a:latin typeface="Inter" pitchFamily="34" charset="0"/>
                <a:ea typeface="Inter" pitchFamily="34" charset="-122"/>
                <a:cs typeface="Inter" pitchFamily="34" charset="-120"/>
              </a:rPr>
              <a:t>Những gì chưa làm được: </a:t>
            </a:r>
            <a:endParaRPr lang="en-US" sz="1125" dirty="0"/>
          </a:p>
          <a:p>
            <a:pPr algn="l" marL="190500" indent="-190500">
              <a:lnSpc>
                <a:spcPts val="1800"/>
              </a:lnSpc>
              <a:buSzPct val="100000"/>
              <a:buChar char="•"/>
            </a:pPr>
            <a:r>
              <a:rPr lang="en-US" sz="1100" b="0" spc="-12" kern="0" dirty="0">
                <a:solidFill>
                  <a:srgbClr val="545465"/>
                </a:solidFill>
                <a:latin typeface="Inter" pitchFamily="34" charset="0"/>
                <a:ea typeface="Inter" pitchFamily="34" charset="-122"/>
                <a:cs typeface="Inter" pitchFamily="34" charset="-120"/>
              </a:rPr>
              <a:t>Chưa thể xử lý triệt để việc dữ liệu thu thập ban đầu có rất nhiều điểm dữ liệu khuyết.</a:t>
            </a:r>
            <a:endParaRPr lang="en-US" sz="1125" dirty="0"/>
          </a:p>
        </p:txBody>
      </p:sp>
      <p:sp>
        <p:nvSpPr>
          <p:cNvPr id="5" name="Shape 2"/>
          <p:cNvSpPr/>
          <p:nvPr/>
        </p:nvSpPr>
        <p:spPr>
          <a:xfrm>
            <a:off x="476868" y="478215"/>
            <a:ext cx="9525" cy="4189842"/>
          </a:xfrm>
          <a:prstGeom prst="roundRect">
            <a:avLst>
              <a:gd name="adj" fmla="val -9600000"/>
            </a:avLst>
          </a:prstGeom>
          <a:solidFill>
            <a:srgbClr val="2B2A35">
              <a:alpha val="30000"/>
            </a:srgbClr>
          </a:solidFill>
          <a:ln/>
        </p:spPr>
      </p:sp>
      <p:sp>
        <p:nvSpPr>
          <p:cNvPr id="6" name="Text 3"/>
          <p:cNvSpPr/>
          <p:nvPr/>
        </p:nvSpPr>
        <p:spPr>
          <a:xfrm>
            <a:off x="762000" y="3100175"/>
            <a:ext cx="8229600" cy="297135"/>
          </a:xfrm>
          <a:prstGeom prst="rect">
            <a:avLst/>
          </a:prstGeom>
          <a:noFill/>
          <a:ln/>
        </p:spPr>
        <p:txBody>
          <a:bodyPr wrap="square" lIns="0" tIns="0" rIns="0" bIns="0" rtlCol="0" anchor="t"/>
          <a:lstStyle/>
          <a:p>
            <a:pPr algn="l">
              <a:lnSpc>
                <a:spcPts val="2340"/>
              </a:lnSpc>
            </a:pPr>
            <a:r>
              <a:rPr lang="en-US" sz="1800" b="1" spc="-24" kern="0" dirty="0">
                <a:solidFill>
                  <a:srgbClr val="2B2A35"/>
                </a:solidFill>
                <a:latin typeface="Inter" pitchFamily="34" charset="0"/>
                <a:ea typeface="Inter" pitchFamily="34" charset="-122"/>
                <a:cs typeface="Inter" pitchFamily="34" charset="-120"/>
              </a:rPr>
              <a:t>Hướng phát triển trong tương lai</a:t>
            </a:r>
            <a:endParaRPr lang="en-US" sz="1800" dirty="0"/>
          </a:p>
        </p:txBody>
      </p:sp>
      <p:sp>
        <p:nvSpPr>
          <p:cNvPr id="7" name="Text 4"/>
          <p:cNvSpPr/>
          <p:nvPr/>
        </p:nvSpPr>
        <p:spPr>
          <a:xfrm>
            <a:off x="760614" y="3526403"/>
            <a:ext cx="7315200" cy="411480"/>
          </a:xfrm>
          <a:prstGeom prst="rect">
            <a:avLst/>
          </a:prstGeom>
          <a:noFill/>
          <a:ln/>
        </p:spPr>
        <p:txBody>
          <a:bodyPr wrap="square" lIns="0" tIns="0" rIns="0" bIns="0" rtlCol="0" anchor="t"/>
          <a:lstStyle/>
          <a:p>
            <a:pPr algn="l" marL="190500" indent="-190500">
              <a:lnSpc>
                <a:spcPts val="1620"/>
              </a:lnSpc>
              <a:buSzPct val="100000"/>
              <a:buChar char="•"/>
            </a:pPr>
            <a:r>
              <a:rPr lang="en-US" sz="1000" b="0" spc="-12" kern="0" dirty="0">
                <a:solidFill>
                  <a:srgbClr val="545465"/>
                </a:solidFill>
                <a:latin typeface="Inter" pitchFamily="34" charset="0"/>
                <a:ea typeface="Inter" pitchFamily="34" charset="-122"/>
                <a:cs typeface="Inter" pitchFamily="34" charset="-120"/>
              </a:rPr>
              <a:t>Phân tích trọng số các thuộc tính từ các mô hình đã đào tạo.</a:t>
            </a:r>
            <a:endParaRPr lang="en-US" sz="1013" dirty="0"/>
          </a:p>
          <a:p>
            <a:pPr algn="l" marL="190500" indent="-190500">
              <a:lnSpc>
                <a:spcPts val="1620"/>
              </a:lnSpc>
              <a:buSzPct val="100000"/>
              <a:buChar char="•"/>
            </a:pPr>
            <a:r>
              <a:rPr lang="en-US" sz="1000" b="0" spc="-12" kern="0" dirty="0">
                <a:solidFill>
                  <a:srgbClr val="545465"/>
                </a:solidFill>
                <a:latin typeface="Inter" pitchFamily="34" charset="0"/>
                <a:ea typeface="Inter" pitchFamily="34" charset="-122"/>
                <a:cs typeface="Inter" pitchFamily="34" charset="-120"/>
              </a:rPr>
              <a:t>Tiếp tục khám phá và phân tích các thuộc tính tiềm năng có trong bộ dữ liệu.</a:t>
            </a:r>
            <a:endParaRPr lang="en-US" sz="1013" dirty="0"/>
          </a:p>
        </p:txBody>
      </p:sp>
      <p:pic>
        <p:nvPicPr>
          <p:cNvPr id="8" name="Image 0" descr="https://pitch-assets-ccb95893-de3f-4266-973c-20049231b248.s3.eu-west-1.amazonaws.com/try-pitch-pdf-export-logo.svg">
            <a:hlinkClick r:id="rId3" tooltip=""/>
          </p:cNvPr>
          <p:cNvPicPr>
            <a:picLocks noChangeAspect="1"/>
          </p:cNvPicPr>
          <p:nvPr/>
        </p:nvPicPr>
        <p:blipFill>
          <a:blip r:embed="rId1">
            <a:extLst>
              <a:ext uri="{96DAC541-7B7A-43D3-8B79-37D633B846F1}">
                <asvg:svgBlip xmlns:asvg="http://schemas.microsoft.com/office/drawing/2016/SVG/main" r:embed="rId2"/>
              </a:ext>
            </a:extLst>
          </a:blip>
          <a:srcRect l="0" r="0" t="0" b="0"/>
          <a:stretch/>
        </p:blipFill>
        <p:spPr>
          <a:xfrm>
            <a:off x="136595" y="4803153"/>
            <a:ext cx="515221" cy="227303"/>
          </a:xfrm>
          <a:prstGeom prst="rect">
            <a:avLst/>
          </a:prstGeom>
        </p:spPr>
      </p:pic>
      <p:sp>
        <p:nvSpPr>
          <p:cNvPr id="25" name="Slide Number Placeholder 0"/>
          <p:cNvSpPr>
            <a:spLocks noGrp="1"/>
          </p:cNvSpPr>
          <p:nvPr>
            <p:ph type="sldNum" sz="quarter" idx="4294967295"/>
          </p:nvPr>
        </p:nvSpPr>
        <p:spPr>
          <a:xfrm>
            <a:off x="8778240" y="4754880"/>
            <a:ext cx="800000" cy="300000"/>
          </a:xfrm>
          <a:prstGeom prst="rect">
            <a:avLst/>
          </a:prstGeom>
          <a:extLst>
            <a:ext uri="{C572A759-6A51-4108-AA02-DFA0A04FC94B}">
              <ma14:wrappingTextBoxFlag xmlns:ma14="http://schemas.microsoft.com/office/mac/drawingml/2011/main" val="0"/>
            </a:ext>
          </a:extLst>
        </p:spPr>
        <p:txBody>
          <a:bodyPr/>
          <a:lstStyle>
            <a:lvl1pPr>
              <a:defRPr sz="1300">
                <a:solidFill>
                  <a:srgbClr val="545465"/>
                </a:solidFill>
                <a:latin typeface="Calibri"/>
                <a:ea typeface="Calibri"/>
                <a:cs typeface="Calibri"/>
              </a:defRPr>
            </a:lvl1pPr>
          </a:lstStyle>
          <a:p>
            <a:pPr algn="l"/>
            <a:fld id="{F7021451-1387-4CA6-816F-3879F97B5CBC}" type="slidenum">
              <a:rPr b="0" lang="en-US"/>
              <a:t>16</a:t>
            </a:fld>
            <a:endParaRPr 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solidFill>
          <a:srgbClr val="0D0E13"/>
        </a:solidFill>
      </p:bgPr>
    </p:bg>
    <p:spTree>
      <p:nvGrpSpPr>
        <p:cNvPr id="1" name=""/>
        <p:cNvGrpSpPr/>
        <p:nvPr/>
      </p:nvGrpSpPr>
      <p:grpSpPr>
        <a:xfrm>
          <a:off x="0" y="0"/>
          <a:ext cx="0" cy="0"/>
          <a:chOff x="0" y="0"/>
          <a:chExt cx="0" cy="0"/>
        </a:xfrm>
      </p:grpSpPr>
      <p:pic>
        <p:nvPicPr>
          <p:cNvPr id="3" name="Image 0" descr="https://pitch-assets-ccb95893-de3f-4266-973c-20049231b248.s3.eu-west-1.amazonaws.com/6460c841-16e2-479d-a42e-af151bd1f22b?pitch-bytes=1017276&amp;pitch-content-type=image%2Fpng">    </p:cNvPr>
          <p:cNvPicPr>
            <a:picLocks noChangeAspect="1"/>
          </p:cNvPicPr>
          <p:nvPr/>
        </p:nvPicPr>
        <p:blipFill>
          <a:blip r:embed="rId1"/>
          <a:srcRect l="0" r="0" t="0" b="0"/>
          <a:stretch/>
        </p:blipFill>
        <p:spPr>
          <a:xfrm>
            <a:off x="0" y="0"/>
            <a:ext cx="9144000" cy="5143500"/>
          </a:xfrm>
          <a:prstGeom prst="rect">
            <a:avLst/>
          </a:prstGeom>
        </p:spPr>
      </p:pic>
      <p:pic>
        <p:nvPicPr>
          <p:cNvPr id="4" name="Image 1" descr="https://pitch-assets-ccb95893-de3f-4266-973c-20049231b248.s3.eu-west-1.amazonaws.com/2f9e2d8e-590b-4ba5-bf4d-045861e91daa?pitch-bytes=202963&amp;pitch-content-type=image%2Fpng">
            <a:hlinkClick r:id="rId3" tooltip=""/>
          </p:cNvPr>
          <p:cNvPicPr>
            <a:picLocks noChangeAspect="1"/>
          </p:cNvPicPr>
          <p:nvPr/>
        </p:nvPicPr>
        <p:blipFill>
          <a:blip r:embed="rId2"/>
          <a:srcRect l="0" r="0" t="0" b="0"/>
          <a:stretch/>
        </p:blipFill>
        <p:spPr>
          <a:xfrm>
            <a:off x="3144376" y="3373067"/>
            <a:ext cx="2856374" cy="457020"/>
          </a:xfrm>
          <a:prstGeom prst="rect">
            <a:avLst/>
          </a:prstGeom>
          <a:effectLst>
            <a:outerShdw sx="100000" sy="100000" kx="0" ky="0" algn="bl" rotWithShape="0" blurRad="152400" dist="50800" dir="3780000">
              <a:srgbClr val="000000">
                <a:alpha val="10000"/>
              </a:srgbClr>
            </a:outerShdw>
          </a:effec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solidFill>
          <a:srgbClr val="FAFAFC"/>
        </a:solidFill>
      </p:bgPr>
    </p:bg>
    <p:spTree>
      <p:nvGrpSpPr>
        <p:cNvPr id="1" name=""/>
        <p:cNvGrpSpPr/>
        <p:nvPr/>
      </p:nvGrpSpPr>
      <p:grpSpPr>
        <a:xfrm>
          <a:off x="0" y="0"/>
          <a:ext cx="0" cy="0"/>
          <a:chOff x="0" y="0"/>
          <a:chExt cx="0" cy="0"/>
        </a:xfrm>
      </p:grpSpPr>
      <p:sp>
        <p:nvSpPr>
          <p:cNvPr id="3" name="Text 0"/>
          <p:cNvSpPr/>
          <p:nvPr/>
        </p:nvSpPr>
        <p:spPr>
          <a:xfrm>
            <a:off x="2275389" y="476668"/>
            <a:ext cx="6400800" cy="243780"/>
          </a:xfrm>
          <a:prstGeom prst="rect">
            <a:avLst/>
          </a:prstGeom>
          <a:noFill/>
          <a:ln/>
        </p:spPr>
        <p:txBody>
          <a:bodyPr wrap="square" lIns="0" tIns="0" rIns="0" bIns="0" rtlCol="0" anchor="t"/>
          <a:lstStyle/>
          <a:p>
            <a:pPr algn="l">
              <a:lnSpc>
                <a:spcPts val="1920"/>
              </a:lnSpc>
            </a:pPr>
            <a:r>
              <a:rPr lang="en-US" sz="1200" b="1" spc="12" kern="0" dirty="0">
                <a:solidFill>
                  <a:srgbClr val="939DA8"/>
                </a:solidFill>
                <a:latin typeface="Inter" pitchFamily="34" charset="0"/>
                <a:ea typeface="Inter" pitchFamily="34" charset="-122"/>
                <a:cs typeface="Inter" pitchFamily="34" charset="-120"/>
              </a:rPr>
              <a:t>Giới thiệu</a:t>
            </a:r>
            <a:endParaRPr lang="en-US" sz="1200" dirty="0"/>
          </a:p>
        </p:txBody>
      </p:sp>
      <p:sp>
        <p:nvSpPr>
          <p:cNvPr id="4" name="Text 1"/>
          <p:cNvSpPr/>
          <p:nvPr/>
        </p:nvSpPr>
        <p:spPr>
          <a:xfrm>
            <a:off x="2275389" y="750948"/>
            <a:ext cx="6400800" cy="167580"/>
          </a:xfrm>
          <a:prstGeom prst="rect">
            <a:avLst/>
          </a:prstGeom>
          <a:noFill/>
          <a:ln/>
        </p:spPr>
        <p:txBody>
          <a:bodyPr wrap="square" lIns="0" tIns="0" rIns="0" bIns="0" rtlCol="0" anchor="t"/>
          <a:lstStyle/>
          <a:p>
            <a:pPr algn="l">
              <a:lnSpc>
                <a:spcPts val="1320"/>
              </a:lnSpc>
            </a:pPr>
            <a:r>
              <a:rPr lang="en-US" sz="800" b="0" spc="-12" kern="0" dirty="0">
                <a:solidFill>
                  <a:srgbClr val="545465"/>
                </a:solidFill>
                <a:latin typeface="Inter" pitchFamily="34" charset="0"/>
                <a:ea typeface="Inter" pitchFamily="34" charset="-122"/>
                <a:cs typeface="Inter" pitchFamily="34" charset="-120"/>
              </a:rPr>
              <a:t>Giới thiệu về đề tài, bộ dữ liệu, các framework sử dụng</a:t>
            </a:r>
            <a:endParaRPr lang="en-US" sz="825" dirty="0"/>
          </a:p>
        </p:txBody>
      </p:sp>
      <p:sp>
        <p:nvSpPr>
          <p:cNvPr id="5" name="Text 2"/>
          <p:cNvSpPr/>
          <p:nvPr/>
        </p:nvSpPr>
        <p:spPr>
          <a:xfrm>
            <a:off x="2275065" y="1029948"/>
            <a:ext cx="6400800" cy="243780"/>
          </a:xfrm>
          <a:prstGeom prst="rect">
            <a:avLst/>
          </a:prstGeom>
          <a:noFill/>
          <a:ln/>
        </p:spPr>
        <p:txBody>
          <a:bodyPr wrap="square" lIns="0" tIns="0" rIns="0" bIns="0" rtlCol="0" anchor="t"/>
          <a:lstStyle/>
          <a:p>
            <a:pPr algn="l">
              <a:lnSpc>
                <a:spcPts val="1920"/>
              </a:lnSpc>
            </a:pPr>
            <a:r>
              <a:rPr lang="en-US" sz="1200" b="1" spc="12" kern="0" dirty="0">
                <a:solidFill>
                  <a:srgbClr val="939DA8"/>
                </a:solidFill>
                <a:latin typeface="Inter" pitchFamily="34" charset="0"/>
                <a:ea typeface="Inter" pitchFamily="34" charset="-122"/>
                <a:cs typeface="Inter" pitchFamily="34" charset="-120"/>
              </a:rPr>
              <a:t>Thu thập dữ liệu</a:t>
            </a:r>
            <a:endParaRPr lang="en-US" sz="1200" dirty="0"/>
          </a:p>
        </p:txBody>
      </p:sp>
      <p:sp>
        <p:nvSpPr>
          <p:cNvPr id="6" name="Text 3"/>
          <p:cNvSpPr/>
          <p:nvPr/>
        </p:nvSpPr>
        <p:spPr>
          <a:xfrm>
            <a:off x="2276020" y="1307447"/>
            <a:ext cx="6400800" cy="167580"/>
          </a:xfrm>
          <a:prstGeom prst="rect">
            <a:avLst/>
          </a:prstGeom>
          <a:noFill/>
          <a:ln/>
        </p:spPr>
        <p:txBody>
          <a:bodyPr wrap="square" lIns="0" tIns="0" rIns="0" bIns="0" rtlCol="0" anchor="t"/>
          <a:lstStyle/>
          <a:p>
            <a:pPr algn="l">
              <a:lnSpc>
                <a:spcPts val="1320"/>
              </a:lnSpc>
            </a:pPr>
            <a:r>
              <a:rPr lang="en-US" sz="800" b="0" spc="-12" kern="0" dirty="0">
                <a:solidFill>
                  <a:srgbClr val="545465"/>
                </a:solidFill>
                <a:latin typeface="Inter" pitchFamily="34" charset="0"/>
                <a:ea typeface="Inter" pitchFamily="34" charset="-122"/>
                <a:cs typeface="Inter" pitchFamily="34" charset="-120"/>
              </a:rPr>
              <a:t>Mô tả quá trình lên ý tưởng và thu thập dữ liệu từ tổng cục thống kê</a:t>
            </a:r>
            <a:endParaRPr lang="en-US" sz="750" dirty="0"/>
          </a:p>
        </p:txBody>
      </p:sp>
      <p:sp>
        <p:nvSpPr>
          <p:cNvPr id="7" name="Text 4"/>
          <p:cNvSpPr/>
          <p:nvPr/>
        </p:nvSpPr>
        <p:spPr>
          <a:xfrm>
            <a:off x="2275389" y="1647878"/>
            <a:ext cx="6400800" cy="243780"/>
          </a:xfrm>
          <a:prstGeom prst="rect">
            <a:avLst/>
          </a:prstGeom>
          <a:noFill/>
          <a:ln/>
        </p:spPr>
        <p:txBody>
          <a:bodyPr wrap="square" lIns="0" tIns="0" rIns="0" bIns="0" rtlCol="0" anchor="t"/>
          <a:lstStyle/>
          <a:p>
            <a:pPr algn="l">
              <a:lnSpc>
                <a:spcPts val="1920"/>
              </a:lnSpc>
            </a:pPr>
            <a:r>
              <a:rPr lang="en-US" sz="1200" b="1" spc="12" kern="0" dirty="0">
                <a:solidFill>
                  <a:srgbClr val="939DA8"/>
                </a:solidFill>
                <a:latin typeface="Inter" pitchFamily="34" charset="0"/>
                <a:ea typeface="Inter" pitchFamily="34" charset="-122"/>
                <a:cs typeface="Inter" pitchFamily="34" charset="-120"/>
              </a:rPr>
              <a:t>Tiền xử lý dữ liệu</a:t>
            </a:r>
            <a:endParaRPr lang="en-US" sz="1200" dirty="0"/>
          </a:p>
        </p:txBody>
      </p:sp>
      <p:sp>
        <p:nvSpPr>
          <p:cNvPr id="8" name="Text 5"/>
          <p:cNvSpPr/>
          <p:nvPr/>
        </p:nvSpPr>
        <p:spPr>
          <a:xfrm>
            <a:off x="2275389" y="1917395"/>
            <a:ext cx="6400800" cy="167580"/>
          </a:xfrm>
          <a:prstGeom prst="rect">
            <a:avLst/>
          </a:prstGeom>
          <a:noFill/>
          <a:ln/>
        </p:spPr>
        <p:txBody>
          <a:bodyPr wrap="square" lIns="0" tIns="0" rIns="0" bIns="0" rtlCol="0" anchor="t"/>
          <a:lstStyle/>
          <a:p>
            <a:pPr algn="l">
              <a:lnSpc>
                <a:spcPts val="1320"/>
              </a:lnSpc>
            </a:pPr>
            <a:r>
              <a:rPr lang="en-US" sz="800" b="0" spc="-12" kern="0" dirty="0">
                <a:solidFill>
                  <a:srgbClr val="545465"/>
                </a:solidFill>
                <a:latin typeface="Inter" pitchFamily="34" charset="0"/>
                <a:ea typeface="Inter" pitchFamily="34" charset="-122"/>
                <a:cs typeface="Inter" pitchFamily="34" charset="-120"/>
              </a:rPr>
              <a:t>Quá trình tiền xử lý dữ liệu sau khi thu thập để phù hợp với định hướng</a:t>
            </a:r>
            <a:endParaRPr lang="en-US" sz="825" dirty="0"/>
          </a:p>
        </p:txBody>
      </p:sp>
      <p:sp>
        <p:nvSpPr>
          <p:cNvPr id="9" name="Text 6"/>
          <p:cNvSpPr/>
          <p:nvPr/>
        </p:nvSpPr>
        <p:spPr>
          <a:xfrm>
            <a:off x="2275065" y="2292136"/>
            <a:ext cx="6400800" cy="243780"/>
          </a:xfrm>
          <a:prstGeom prst="rect">
            <a:avLst/>
          </a:prstGeom>
          <a:noFill/>
          <a:ln/>
        </p:spPr>
        <p:txBody>
          <a:bodyPr wrap="square" lIns="0" tIns="0" rIns="0" bIns="0" rtlCol="0" anchor="t"/>
          <a:lstStyle/>
          <a:p>
            <a:pPr algn="l">
              <a:lnSpc>
                <a:spcPts val="1920"/>
              </a:lnSpc>
            </a:pPr>
            <a:r>
              <a:rPr lang="en-US" sz="1200" b="1" spc="12" kern="0" dirty="0">
                <a:solidFill>
                  <a:srgbClr val="939DA8"/>
                </a:solidFill>
                <a:latin typeface="Inter" pitchFamily="34" charset="0"/>
                <a:ea typeface="Inter" pitchFamily="34" charset="-122"/>
                <a:cs typeface="Inter" pitchFamily="34" charset="-120"/>
              </a:rPr>
              <a:t>Khai phá dữ liệu</a:t>
            </a:r>
            <a:endParaRPr lang="en-US" sz="1200" dirty="0"/>
          </a:p>
        </p:txBody>
      </p:sp>
      <p:sp>
        <p:nvSpPr>
          <p:cNvPr id="10" name="Text 7"/>
          <p:cNvSpPr/>
          <p:nvPr/>
        </p:nvSpPr>
        <p:spPr>
          <a:xfrm>
            <a:off x="2276020" y="2564873"/>
            <a:ext cx="6400800" cy="167580"/>
          </a:xfrm>
          <a:prstGeom prst="rect">
            <a:avLst/>
          </a:prstGeom>
          <a:noFill/>
          <a:ln/>
        </p:spPr>
        <p:txBody>
          <a:bodyPr wrap="square" lIns="0" tIns="0" rIns="0" bIns="0" rtlCol="0" anchor="t"/>
          <a:lstStyle/>
          <a:p>
            <a:pPr algn="l">
              <a:lnSpc>
                <a:spcPts val="1320"/>
              </a:lnSpc>
            </a:pPr>
            <a:r>
              <a:rPr lang="en-US" sz="800" b="0" spc="-12" kern="0" dirty="0">
                <a:solidFill>
                  <a:srgbClr val="545465"/>
                </a:solidFill>
                <a:latin typeface="Inter" pitchFamily="34" charset="0"/>
                <a:ea typeface="Inter" pitchFamily="34" charset="-122"/>
                <a:cs typeface="Inter" pitchFamily="34" charset="-120"/>
              </a:rPr>
              <a:t>Tìm ra các phát hiện, </a:t>
            </a:r>
            <a:endParaRPr lang="en-US" sz="825" dirty="0"/>
          </a:p>
        </p:txBody>
      </p:sp>
      <p:sp>
        <p:nvSpPr>
          <p:cNvPr id="11" name="Text 8"/>
          <p:cNvSpPr/>
          <p:nvPr/>
        </p:nvSpPr>
        <p:spPr>
          <a:xfrm>
            <a:off x="2275389" y="2938642"/>
            <a:ext cx="6400800" cy="243780"/>
          </a:xfrm>
          <a:prstGeom prst="rect">
            <a:avLst/>
          </a:prstGeom>
          <a:noFill/>
          <a:ln/>
        </p:spPr>
        <p:txBody>
          <a:bodyPr wrap="square" lIns="0" tIns="0" rIns="0" bIns="0" rtlCol="0" anchor="t"/>
          <a:lstStyle/>
          <a:p>
            <a:pPr algn="l">
              <a:lnSpc>
                <a:spcPts val="1920"/>
              </a:lnSpc>
            </a:pPr>
            <a:r>
              <a:rPr lang="en-US" sz="1200" b="1" spc="12" kern="0" dirty="0">
                <a:solidFill>
                  <a:srgbClr val="939DA8"/>
                </a:solidFill>
                <a:latin typeface="Inter" pitchFamily="34" charset="0"/>
                <a:ea typeface="Inter" pitchFamily="34" charset="-122"/>
                <a:cs typeface="Inter" pitchFamily="34" charset="-120"/>
              </a:rPr>
              <a:t>Thực nghiệm mô hình</a:t>
            </a:r>
            <a:endParaRPr lang="en-US" sz="1200" dirty="0"/>
          </a:p>
        </p:txBody>
      </p:sp>
      <p:sp>
        <p:nvSpPr>
          <p:cNvPr id="12" name="Text 9"/>
          <p:cNvSpPr/>
          <p:nvPr/>
        </p:nvSpPr>
        <p:spPr>
          <a:xfrm>
            <a:off x="2275389" y="3207314"/>
            <a:ext cx="6400800" cy="167581"/>
          </a:xfrm>
          <a:prstGeom prst="rect">
            <a:avLst/>
          </a:prstGeom>
          <a:noFill/>
          <a:ln/>
        </p:spPr>
        <p:txBody>
          <a:bodyPr wrap="square" lIns="0" tIns="0" rIns="0" bIns="0" rtlCol="0" anchor="t"/>
          <a:lstStyle/>
          <a:p>
            <a:pPr algn="l">
              <a:lnSpc>
                <a:spcPts val="1320"/>
              </a:lnSpc>
            </a:pPr>
            <a:r>
              <a:rPr lang="en-US" sz="800" b="0" spc="-12" kern="0" dirty="0">
                <a:solidFill>
                  <a:srgbClr val="545465"/>
                </a:solidFill>
                <a:latin typeface="Inter" pitchFamily="34" charset="0"/>
                <a:ea typeface="Inter" pitchFamily="34" charset="-122"/>
                <a:cs typeface="Inter" pitchFamily="34" charset="-120"/>
              </a:rPr>
              <a:t>Các kết quả thực nghiệm hồi quy và phân cụm</a:t>
            </a:r>
            <a:endParaRPr lang="en-US" sz="825" dirty="0"/>
          </a:p>
        </p:txBody>
      </p:sp>
      <p:sp>
        <p:nvSpPr>
          <p:cNvPr id="13" name="Text 10"/>
          <p:cNvSpPr/>
          <p:nvPr/>
        </p:nvSpPr>
        <p:spPr>
          <a:xfrm>
            <a:off x="475364" y="474298"/>
            <a:ext cx="2743200" cy="297135"/>
          </a:xfrm>
          <a:prstGeom prst="rect">
            <a:avLst/>
          </a:prstGeom>
          <a:noFill/>
          <a:ln/>
        </p:spPr>
        <p:txBody>
          <a:bodyPr wrap="square" lIns="0" tIns="0" rIns="0" bIns="0" rtlCol="0" anchor="t"/>
          <a:lstStyle/>
          <a:p>
            <a:pPr algn="l">
              <a:lnSpc>
                <a:spcPts val="2340"/>
              </a:lnSpc>
            </a:pPr>
            <a:r>
              <a:rPr lang="en-US" sz="1800" b="1" spc="-24" kern="0" dirty="0">
                <a:solidFill>
                  <a:srgbClr val="2B2A35"/>
                </a:solidFill>
                <a:latin typeface="Inter" pitchFamily="34" charset="0"/>
                <a:ea typeface="Inter" pitchFamily="34" charset="-122"/>
                <a:cs typeface="Inter" pitchFamily="34" charset="-120"/>
              </a:rPr>
              <a:t>Mục lục</a:t>
            </a:r>
            <a:endParaRPr lang="en-US" sz="1800" dirty="0"/>
          </a:p>
        </p:txBody>
      </p:sp>
      <p:sp>
        <p:nvSpPr>
          <p:cNvPr id="14" name="Shape 11"/>
          <p:cNvSpPr/>
          <p:nvPr/>
        </p:nvSpPr>
        <p:spPr>
          <a:xfrm>
            <a:off x="2275531" y="921915"/>
            <a:ext cx="6073893" cy="0"/>
          </a:xfrm>
          <a:prstGeom prst="line">
            <a:avLst/>
          </a:prstGeom>
          <a:solidFill>
            <a:srgbClr val="FFFFFF"/>
          </a:solidFill>
          <a:ln w="5292">
            <a:solidFill>
              <a:srgbClr val="939DA8"/>
            </a:solidFill>
            <a:prstDash val="solid"/>
            <a:headEnd type="none"/>
            <a:tailEnd type="none"/>
          </a:ln>
        </p:spPr>
      </p:sp>
      <p:sp>
        <p:nvSpPr>
          <p:cNvPr id="15" name="Shape 12"/>
          <p:cNvSpPr/>
          <p:nvPr/>
        </p:nvSpPr>
        <p:spPr>
          <a:xfrm>
            <a:off x="2275531" y="1475514"/>
            <a:ext cx="6073893" cy="0"/>
          </a:xfrm>
          <a:prstGeom prst="line">
            <a:avLst/>
          </a:prstGeom>
          <a:solidFill>
            <a:srgbClr val="FFFFFF"/>
          </a:solidFill>
          <a:ln w="5292">
            <a:solidFill>
              <a:srgbClr val="939DA8"/>
            </a:solidFill>
            <a:prstDash val="solid"/>
            <a:headEnd type="none"/>
            <a:tailEnd type="none"/>
          </a:ln>
        </p:spPr>
      </p:sp>
      <p:sp>
        <p:nvSpPr>
          <p:cNvPr id="16" name="Shape 13"/>
          <p:cNvSpPr/>
          <p:nvPr/>
        </p:nvSpPr>
        <p:spPr>
          <a:xfrm>
            <a:off x="2275531" y="2085274"/>
            <a:ext cx="6073893" cy="0"/>
          </a:xfrm>
          <a:prstGeom prst="line">
            <a:avLst/>
          </a:prstGeom>
          <a:solidFill>
            <a:srgbClr val="FFFFFF"/>
          </a:solidFill>
          <a:ln w="5292">
            <a:solidFill>
              <a:srgbClr val="939DA8"/>
            </a:solidFill>
            <a:prstDash val="solid"/>
            <a:headEnd type="none"/>
            <a:tailEnd type="none"/>
          </a:ln>
        </p:spPr>
      </p:sp>
      <p:sp>
        <p:nvSpPr>
          <p:cNvPr id="17" name="Shape 14"/>
          <p:cNvSpPr/>
          <p:nvPr/>
        </p:nvSpPr>
        <p:spPr>
          <a:xfrm>
            <a:off x="2275531" y="2734708"/>
            <a:ext cx="6073893" cy="0"/>
          </a:xfrm>
          <a:prstGeom prst="line">
            <a:avLst/>
          </a:prstGeom>
          <a:solidFill>
            <a:srgbClr val="FFFFFF"/>
          </a:solidFill>
          <a:ln w="5292">
            <a:solidFill>
              <a:srgbClr val="939DA8"/>
            </a:solidFill>
            <a:prstDash val="solid"/>
            <a:headEnd type="none"/>
            <a:tailEnd type="none"/>
          </a:ln>
        </p:spPr>
      </p:sp>
      <p:sp>
        <p:nvSpPr>
          <p:cNvPr id="18" name="Text 15"/>
          <p:cNvSpPr/>
          <p:nvPr/>
        </p:nvSpPr>
        <p:spPr>
          <a:xfrm>
            <a:off x="2275389" y="3609438"/>
            <a:ext cx="6400800" cy="243781"/>
          </a:xfrm>
          <a:prstGeom prst="rect">
            <a:avLst/>
          </a:prstGeom>
          <a:noFill/>
          <a:ln/>
        </p:spPr>
        <p:txBody>
          <a:bodyPr wrap="square" lIns="0" tIns="0" rIns="0" bIns="0" rtlCol="0" anchor="t"/>
          <a:lstStyle/>
          <a:p>
            <a:pPr algn="l">
              <a:lnSpc>
                <a:spcPts val="1920"/>
              </a:lnSpc>
            </a:pPr>
            <a:r>
              <a:rPr lang="en-US" sz="1200" b="1" spc="12" kern="0" dirty="0">
                <a:solidFill>
                  <a:srgbClr val="939DA8"/>
                </a:solidFill>
                <a:latin typeface="Inter" pitchFamily="34" charset="0"/>
                <a:ea typeface="Inter" pitchFamily="34" charset="-122"/>
                <a:cs typeface="Inter" pitchFamily="34" charset="-120"/>
              </a:rPr>
              <a:t>Kết luận</a:t>
            </a:r>
            <a:endParaRPr lang="en-US" sz="1200" dirty="0"/>
          </a:p>
        </p:txBody>
      </p:sp>
      <p:sp>
        <p:nvSpPr>
          <p:cNvPr id="19" name="Text 16"/>
          <p:cNvSpPr/>
          <p:nvPr/>
        </p:nvSpPr>
        <p:spPr>
          <a:xfrm>
            <a:off x="2275389" y="3878110"/>
            <a:ext cx="6400800" cy="167581"/>
          </a:xfrm>
          <a:prstGeom prst="rect">
            <a:avLst/>
          </a:prstGeom>
          <a:noFill/>
          <a:ln/>
        </p:spPr>
        <p:txBody>
          <a:bodyPr wrap="square" lIns="0" tIns="0" rIns="0" bIns="0" rtlCol="0" anchor="t"/>
          <a:lstStyle/>
          <a:p>
            <a:pPr algn="l">
              <a:lnSpc>
                <a:spcPts val="1320"/>
              </a:lnSpc>
            </a:pPr>
            <a:r>
              <a:rPr lang="en-US" sz="800" b="0" spc="-12" kern="0" dirty="0">
                <a:solidFill>
                  <a:srgbClr val="545465"/>
                </a:solidFill>
                <a:latin typeface="Inter" pitchFamily="34" charset="0"/>
                <a:ea typeface="Inter" pitchFamily="34" charset="-122"/>
                <a:cs typeface="Inter" pitchFamily="34" charset="-120"/>
              </a:rPr>
              <a:t>Đưa ra các kêt luận và hướng phát triển trong tương lai</a:t>
            </a:r>
            <a:endParaRPr lang="en-US" sz="825" dirty="0"/>
          </a:p>
        </p:txBody>
      </p:sp>
      <p:sp>
        <p:nvSpPr>
          <p:cNvPr id="20" name="Shape 17"/>
          <p:cNvSpPr/>
          <p:nvPr/>
        </p:nvSpPr>
        <p:spPr>
          <a:xfrm>
            <a:off x="2275618" y="3376174"/>
            <a:ext cx="6073893" cy="0"/>
          </a:xfrm>
          <a:prstGeom prst="line">
            <a:avLst/>
          </a:prstGeom>
          <a:solidFill>
            <a:srgbClr val="FFFFFF"/>
          </a:solidFill>
          <a:ln w="5292">
            <a:solidFill>
              <a:srgbClr val="939DA8"/>
            </a:solidFill>
            <a:prstDash val="solid"/>
            <a:headEnd type="none"/>
            <a:tailEnd type="none"/>
          </a:ln>
        </p:spPr>
      </p:sp>
      <p:sp>
        <p:nvSpPr>
          <p:cNvPr id="21" name="Shape 18"/>
          <p:cNvSpPr/>
          <p:nvPr/>
        </p:nvSpPr>
        <p:spPr>
          <a:xfrm>
            <a:off x="2275618" y="4048489"/>
            <a:ext cx="6073893" cy="0"/>
          </a:xfrm>
          <a:prstGeom prst="line">
            <a:avLst/>
          </a:prstGeom>
          <a:solidFill>
            <a:srgbClr val="FFFFFF"/>
          </a:solidFill>
          <a:ln w="5292">
            <a:solidFill>
              <a:srgbClr val="939DA8"/>
            </a:solidFill>
            <a:prstDash val="solid"/>
            <a:headEnd type="none"/>
            <a:tailEnd type="none"/>
          </a:ln>
        </p:spPr>
      </p:sp>
      <p:pic>
        <p:nvPicPr>
          <p:cNvPr id="22" name="Image 0" descr="https://pitch-assets-ccb95893-de3f-4266-973c-20049231b248.s3.eu-west-1.amazonaws.com/try-pitch-pdf-export-logo.svg">
            <a:hlinkClick r:id="rId3" tooltip=""/>
          </p:cNvPr>
          <p:cNvPicPr>
            <a:picLocks noChangeAspect="1"/>
          </p:cNvPicPr>
          <p:nvPr/>
        </p:nvPicPr>
        <p:blipFill>
          <a:blip r:embed="rId1">
            <a:extLst>
              <a:ext uri="{96DAC541-7B7A-43D3-8B79-37D633B846F1}">
                <asvg:svgBlip xmlns:asvg="http://schemas.microsoft.com/office/drawing/2016/SVG/main" r:embed="rId2"/>
              </a:ext>
            </a:extLst>
          </a:blip>
          <a:srcRect l="0" r="0" t="0" b="0"/>
          <a:stretch/>
        </p:blipFill>
        <p:spPr>
          <a:xfrm>
            <a:off x="136595" y="4803153"/>
            <a:ext cx="515221" cy="227303"/>
          </a:xfrm>
          <a:prstGeom prst="rect">
            <a:avLst/>
          </a:prstGeom>
        </p:spPr>
      </p:pic>
      <p:sp>
        <p:nvSpPr>
          <p:cNvPr id="25" name="Slide Number Placeholder 0"/>
          <p:cNvSpPr>
            <a:spLocks noGrp="1"/>
          </p:cNvSpPr>
          <p:nvPr>
            <p:ph type="sldNum" sz="quarter" idx="4294967295"/>
          </p:nvPr>
        </p:nvSpPr>
        <p:spPr>
          <a:xfrm>
            <a:off x="8778240" y="4754880"/>
            <a:ext cx="800000" cy="300000"/>
          </a:xfrm>
          <a:prstGeom prst="rect">
            <a:avLst/>
          </a:prstGeom>
          <a:extLst>
            <a:ext uri="{C572A759-6A51-4108-AA02-DFA0A04FC94B}">
              <ma14:wrappingTextBoxFlag xmlns:ma14="http://schemas.microsoft.com/office/mac/drawingml/2011/main" val="0"/>
            </a:ext>
          </a:extLst>
        </p:spPr>
        <p:txBody>
          <a:bodyPr/>
          <a:lstStyle>
            <a:lvl1pPr>
              <a:defRPr sz="1300">
                <a:solidFill>
                  <a:srgbClr val="545465"/>
                </a:solidFill>
                <a:latin typeface="Calibri"/>
                <a:ea typeface="Calibri"/>
                <a:cs typeface="Calibri"/>
              </a:defRPr>
            </a:lvl1pPr>
          </a:lstStyle>
          <a:p>
            <a:pPr algn="l"/>
            <a:fld id="{F7021451-1387-4CA6-816F-3879F97B5CBC}" type="slidenum">
              <a:rPr b="0" lang="en-US"/>
              <a:t>2</a:t>
            </a:fld>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solidFill>
          <a:srgbClr val="FAFAFC"/>
        </a:solidFill>
      </p:bgPr>
    </p:bg>
    <p:spTree>
      <p:nvGrpSpPr>
        <p:cNvPr id="1" name=""/>
        <p:cNvGrpSpPr/>
        <p:nvPr/>
      </p:nvGrpSpPr>
      <p:grpSpPr>
        <a:xfrm>
          <a:off x="0" y="0"/>
          <a:ext cx="0" cy="0"/>
          <a:chOff x="0" y="0"/>
          <a:chExt cx="0" cy="0"/>
        </a:xfrm>
      </p:grpSpPr>
      <p:sp>
        <p:nvSpPr>
          <p:cNvPr id="3" name="Text 0"/>
          <p:cNvSpPr/>
          <p:nvPr/>
        </p:nvSpPr>
        <p:spPr>
          <a:xfrm>
            <a:off x="762000" y="477917"/>
            <a:ext cx="8229600" cy="297135"/>
          </a:xfrm>
          <a:prstGeom prst="rect">
            <a:avLst/>
          </a:prstGeom>
          <a:noFill/>
          <a:ln/>
        </p:spPr>
        <p:txBody>
          <a:bodyPr wrap="square" lIns="0" tIns="0" rIns="0" bIns="0" rtlCol="0" anchor="t"/>
          <a:lstStyle/>
          <a:p>
            <a:pPr algn="l">
              <a:lnSpc>
                <a:spcPts val="2340"/>
              </a:lnSpc>
            </a:pPr>
            <a:r>
              <a:rPr lang="en-US" sz="1800" b="1" spc="-24" kern="0" dirty="0">
                <a:solidFill>
                  <a:srgbClr val="2B2A35"/>
                </a:solidFill>
                <a:latin typeface="Inter" pitchFamily="34" charset="0"/>
                <a:ea typeface="Inter" pitchFamily="34" charset="-122"/>
                <a:cs typeface="Inter" pitchFamily="34" charset="-120"/>
              </a:rPr>
              <a:t>Giới thiệu</a:t>
            </a:r>
            <a:endParaRPr lang="en-US" sz="1800" dirty="0"/>
          </a:p>
        </p:txBody>
      </p:sp>
      <p:sp>
        <p:nvSpPr>
          <p:cNvPr id="4" name="Shape 1"/>
          <p:cNvSpPr/>
          <p:nvPr/>
        </p:nvSpPr>
        <p:spPr>
          <a:xfrm>
            <a:off x="476868" y="478215"/>
            <a:ext cx="9525" cy="4189842"/>
          </a:xfrm>
          <a:prstGeom prst="roundRect">
            <a:avLst>
              <a:gd name="adj" fmla="val -9600000"/>
            </a:avLst>
          </a:prstGeom>
          <a:solidFill>
            <a:srgbClr val="2B2A35">
              <a:alpha val="30000"/>
            </a:srgbClr>
          </a:solidFill>
          <a:ln/>
        </p:spPr>
      </p:sp>
      <p:sp>
        <p:nvSpPr>
          <p:cNvPr id="5" name="Text 2"/>
          <p:cNvSpPr/>
          <p:nvPr/>
        </p:nvSpPr>
        <p:spPr>
          <a:xfrm>
            <a:off x="2106449" y="3913151"/>
            <a:ext cx="5425001" cy="446043"/>
          </a:xfrm>
          <a:prstGeom prst="roundRect">
            <a:avLst>
              <a:gd name="adj" fmla="val 20000"/>
            </a:avLst>
          </a:prstGeom>
          <a:solidFill>
            <a:srgbClr val="939DA8"/>
          </a:solidFill>
          <a:ln/>
          <a:effectLst>
            <a:outerShdw sx="100000" sy="100000" kx="0" ky="0" algn="bl" rotWithShape="0" blurRad="254000" dist="25400" dir="5400000">
              <a:srgbClr val="000000">
                <a:alpha val="22000"/>
              </a:srgbClr>
            </a:outerShdw>
          </a:effectLst>
        </p:spPr>
        <p:txBody>
          <a:bodyPr wrap="square" lIns="301389" tIns="52658" rIns="301389" bIns="52658" rtlCol="0" anchor="ctr"/>
          <a:lstStyle/>
          <a:p>
            <a:pPr algn="ctr">
              <a:lnSpc>
                <a:spcPts val="1200"/>
              </a:lnSpc>
            </a:pPr>
            <a:endParaRPr lang="en-US" sz="750" dirty="0"/>
          </a:p>
        </p:txBody>
      </p:sp>
      <p:pic>
        <p:nvPicPr>
          <p:cNvPr id="6" name="Image 0" descr="https://pitch-assets-ccb95893-de3f-4266-973c-20049231b248.s3.eu-west-1.amazonaws.com/4d8c6d2e-6d3a-4f5d-a3bc-db10ff23cd45?pitch-bytes=102165&amp;pitch-content-type=image%2Fpng">    </p:cNvPr>
          <p:cNvPicPr>
            <a:picLocks noChangeAspect="1"/>
          </p:cNvPicPr>
          <p:nvPr/>
        </p:nvPicPr>
        <p:blipFill>
          <a:blip r:embed="rId1"/>
          <a:srcRect l="0" r="0" t="0" b="0"/>
          <a:stretch/>
        </p:blipFill>
        <p:spPr>
          <a:xfrm>
            <a:off x="3455661" y="3945244"/>
            <a:ext cx="934839" cy="377953"/>
          </a:xfrm>
          <a:prstGeom prst="rect">
            <a:avLst/>
          </a:prstGeom>
        </p:spPr>
      </p:pic>
      <p:pic>
        <p:nvPicPr>
          <p:cNvPr id="7" name="Image 1" descr="https://pitch-assets-ccb95893-de3f-4266-973c-20049231b248.s3.eu-west-1.amazonaws.com/e983b611-bd07-4ce7-a53f-92dc39c46748?pitch-bytes=48149&amp;pitch-content-type=image%2Fpng">    </p:cNvPr>
          <p:cNvPicPr>
            <a:picLocks noChangeAspect="1"/>
          </p:cNvPicPr>
          <p:nvPr/>
        </p:nvPicPr>
        <p:blipFill>
          <a:blip r:embed="rId2"/>
          <a:srcRect l="0" r="0" t="0" b="0"/>
          <a:stretch/>
        </p:blipFill>
        <p:spPr>
          <a:xfrm>
            <a:off x="4521054" y="3989028"/>
            <a:ext cx="649345" cy="292205"/>
          </a:xfrm>
          <a:prstGeom prst="rect">
            <a:avLst/>
          </a:prstGeom>
        </p:spPr>
      </p:pic>
      <p:pic>
        <p:nvPicPr>
          <p:cNvPr id="8" name="Image 2" descr="https://pitch-assets-ccb95893-de3f-4266-973c-20049231b248.s3.eu-west-1.amazonaws.com/1db19852-195b-4378-8677-28027ef2a18a?pitch-bytes=201509&amp;pitch-content-type=image%2Fpng">    </p:cNvPr>
          <p:cNvPicPr>
            <a:picLocks noChangeAspect="1"/>
          </p:cNvPicPr>
          <p:nvPr/>
        </p:nvPicPr>
        <p:blipFill>
          <a:blip r:embed="rId3"/>
          <a:srcRect l="0" r="0" t="0" b="0"/>
          <a:stretch/>
        </p:blipFill>
        <p:spPr>
          <a:xfrm>
            <a:off x="5418007" y="3989028"/>
            <a:ext cx="511196" cy="275167"/>
          </a:xfrm>
          <a:prstGeom prst="rect">
            <a:avLst/>
          </a:prstGeom>
        </p:spPr>
      </p:pic>
      <p:pic>
        <p:nvPicPr>
          <p:cNvPr id="9" name="Image 3" descr="https://pitch-assets-ccb95893-de3f-4266-973c-20049231b248.s3.eu-west-1.amazonaws.com/57163cb7-c37a-4977-9466-5eb116f4f824?pitch-bytes=171110&amp;pitch-content-type=image%2Fpng">    </p:cNvPr>
          <p:cNvPicPr>
            <a:picLocks noChangeAspect="1"/>
          </p:cNvPicPr>
          <p:nvPr/>
        </p:nvPicPr>
        <p:blipFill>
          <a:blip r:embed="rId4"/>
          <a:srcRect l="0" r="0" t="0" b="0"/>
          <a:stretch/>
        </p:blipFill>
        <p:spPr>
          <a:xfrm>
            <a:off x="6214574" y="3875903"/>
            <a:ext cx="930466" cy="523387"/>
          </a:xfrm>
          <a:prstGeom prst="rect">
            <a:avLst/>
          </a:prstGeom>
        </p:spPr>
      </p:pic>
      <p:pic>
        <p:nvPicPr>
          <p:cNvPr id="10" name="Image 4" descr="https://pitch-assets-ccb95893-de3f-4266-973c-20049231b248.s3.eu-west-1.amazonaws.com/4bec5b7a-5bd3-45df-a52c-f2e40fa282e3?pitch-bytes=41417&amp;pitch-content-type=image%2Fpng">    </p:cNvPr>
          <p:cNvPicPr>
            <a:picLocks noChangeAspect="1"/>
          </p:cNvPicPr>
          <p:nvPr/>
        </p:nvPicPr>
        <p:blipFill>
          <a:blip r:embed="rId5"/>
          <a:srcRect l="0" r="0" t="0" b="0"/>
          <a:stretch/>
        </p:blipFill>
        <p:spPr>
          <a:xfrm>
            <a:off x="2307943" y="3979128"/>
            <a:ext cx="1052711" cy="318770"/>
          </a:xfrm>
          <a:prstGeom prst="rect">
            <a:avLst/>
          </a:prstGeom>
        </p:spPr>
      </p:pic>
      <p:pic>
        <p:nvPicPr>
          <p:cNvPr id="11" name="Image 5" descr="https://pitch-assets-ccb95893-de3f-4266-973c-20049231b248.s3.eu-west-1.amazonaws.com/abbe3ee0-a9e5-4ba3-bcca-a76fbfd9c4fa?pitch-bytes=75965&amp;pitch-content-type=image%2Fpng">    </p:cNvPr>
          <p:cNvPicPr>
            <a:picLocks noChangeAspect="1"/>
          </p:cNvPicPr>
          <p:nvPr/>
        </p:nvPicPr>
        <p:blipFill>
          <a:blip r:embed="rId6"/>
          <a:srcRect l="0" r="0" t="0" b="0"/>
          <a:stretch/>
        </p:blipFill>
        <p:spPr>
          <a:xfrm>
            <a:off x="1763362" y="1358165"/>
            <a:ext cx="5921104" cy="2001257"/>
          </a:xfrm>
          <a:prstGeom prst="rect">
            <a:avLst/>
          </a:prstGeom>
        </p:spPr>
      </p:pic>
      <p:pic>
        <p:nvPicPr>
          <p:cNvPr id="12" name="Image 6" descr="https://pitch-assets-ccb95893-de3f-4266-973c-20049231b248.s3.eu-west-1.amazonaws.com/try-pitch-pdf-export-logo.svg">
            <a:hlinkClick r:id="rId9" tooltip=""/>
          </p:cNvPr>
          <p:cNvPicPr>
            <a:picLocks noChangeAspect="1"/>
          </p:cNvPicPr>
          <p:nvPr/>
        </p:nvPicPr>
        <p:blipFill>
          <a:blip r:embed="rId7">
            <a:extLst>
              <a:ext uri="{96DAC541-7B7A-43D3-8B79-37D633B846F1}">
                <asvg:svgBlip xmlns:asvg="http://schemas.microsoft.com/office/drawing/2016/SVG/main" r:embed="rId8"/>
              </a:ext>
            </a:extLst>
          </a:blip>
          <a:srcRect l="0" r="0" t="0" b="0"/>
          <a:stretch/>
        </p:blipFill>
        <p:spPr>
          <a:xfrm>
            <a:off x="136595" y="4803153"/>
            <a:ext cx="515221" cy="227303"/>
          </a:xfrm>
          <a:prstGeom prst="rect">
            <a:avLst/>
          </a:prstGeom>
        </p:spPr>
      </p:pic>
      <p:sp>
        <p:nvSpPr>
          <p:cNvPr id="25" name="Slide Number Placeholder 0"/>
          <p:cNvSpPr>
            <a:spLocks noGrp="1"/>
          </p:cNvSpPr>
          <p:nvPr>
            <p:ph type="sldNum" sz="quarter" idx="4294967295"/>
          </p:nvPr>
        </p:nvSpPr>
        <p:spPr>
          <a:xfrm>
            <a:off x="8778240" y="4754880"/>
            <a:ext cx="800000" cy="300000"/>
          </a:xfrm>
          <a:prstGeom prst="rect">
            <a:avLst/>
          </a:prstGeom>
          <a:extLst>
            <a:ext uri="{C572A759-6A51-4108-AA02-DFA0A04FC94B}">
              <ma14:wrappingTextBoxFlag xmlns:ma14="http://schemas.microsoft.com/office/mac/drawingml/2011/main" val="0"/>
            </a:ext>
          </a:extLst>
        </p:spPr>
        <p:txBody>
          <a:bodyPr/>
          <a:lstStyle>
            <a:lvl1pPr>
              <a:defRPr sz="1300">
                <a:solidFill>
                  <a:srgbClr val="545465"/>
                </a:solidFill>
                <a:latin typeface="Calibri"/>
                <a:ea typeface="Calibri"/>
                <a:cs typeface="Calibri"/>
              </a:defRPr>
            </a:lvl1pPr>
          </a:lstStyle>
          <a:p>
            <a:pPr algn="l"/>
            <a:fld id="{F7021451-1387-4CA6-816F-3879F97B5CBC}" type="slidenum">
              <a:rPr b="0" lang="en-US"/>
              <a:t>3</a:t>
            </a:fld>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solidFill>
          <a:srgbClr val="FAFAFC"/>
        </a:solidFill>
      </p:bgPr>
    </p:bg>
    <p:spTree>
      <p:nvGrpSpPr>
        <p:cNvPr id="1" name=""/>
        <p:cNvGrpSpPr/>
        <p:nvPr/>
      </p:nvGrpSpPr>
      <p:grpSpPr>
        <a:xfrm>
          <a:off x="0" y="0"/>
          <a:ext cx="0" cy="0"/>
          <a:chOff x="0" y="0"/>
          <a:chExt cx="0" cy="0"/>
        </a:xfrm>
      </p:grpSpPr>
      <p:sp>
        <p:nvSpPr>
          <p:cNvPr id="3" name="Text 0"/>
          <p:cNvSpPr/>
          <p:nvPr/>
        </p:nvSpPr>
        <p:spPr>
          <a:xfrm>
            <a:off x="762000" y="477917"/>
            <a:ext cx="8229600" cy="297135"/>
          </a:xfrm>
          <a:prstGeom prst="rect">
            <a:avLst/>
          </a:prstGeom>
          <a:noFill/>
          <a:ln/>
        </p:spPr>
        <p:txBody>
          <a:bodyPr wrap="square" lIns="0" tIns="0" rIns="0" bIns="0" rtlCol="0" anchor="t"/>
          <a:lstStyle/>
          <a:p>
            <a:pPr algn="l">
              <a:lnSpc>
                <a:spcPts val="2340"/>
              </a:lnSpc>
            </a:pPr>
            <a:r>
              <a:rPr lang="en-US" sz="1800" b="1" spc="-24" kern="0" dirty="0">
                <a:solidFill>
                  <a:srgbClr val="2B2A35"/>
                </a:solidFill>
                <a:latin typeface="Inter" pitchFamily="34" charset="0"/>
                <a:ea typeface="Inter" pitchFamily="34" charset="-122"/>
                <a:cs typeface="Inter" pitchFamily="34" charset="-120"/>
              </a:rPr>
              <a:t>Thu thập dữ liệu</a:t>
            </a:r>
            <a:endParaRPr lang="en-US" sz="1800" dirty="0"/>
          </a:p>
        </p:txBody>
      </p:sp>
      <p:sp>
        <p:nvSpPr>
          <p:cNvPr id="4" name="Text 1"/>
          <p:cNvSpPr/>
          <p:nvPr/>
        </p:nvSpPr>
        <p:spPr>
          <a:xfrm>
            <a:off x="762000" y="940892"/>
            <a:ext cx="8229600" cy="152400"/>
          </a:xfrm>
          <a:prstGeom prst="rect">
            <a:avLst/>
          </a:prstGeom>
          <a:noFill/>
          <a:ln/>
        </p:spPr>
        <p:txBody>
          <a:bodyPr wrap="square" lIns="0" tIns="0" rIns="0" bIns="0" rtlCol="0" anchor="t"/>
          <a:lstStyle/>
          <a:p>
            <a:pPr algn="l">
              <a:lnSpc>
                <a:spcPts val="1200"/>
              </a:lnSpc>
            </a:pPr>
            <a:r>
              <a:rPr lang="en-US" sz="800" b="0" spc="-12" kern="0" dirty="0">
                <a:solidFill>
                  <a:srgbClr val="545465"/>
                </a:solidFill>
                <a:latin typeface="Inter" pitchFamily="34" charset="0"/>
                <a:ea typeface="Inter" pitchFamily="34" charset="-122"/>
                <a:cs typeface="Inter" pitchFamily="34" charset="-120"/>
              </a:rPr>
              <a:t>Nguồn thu thập: TỔNG CỤC THỐNG KÊ</a:t>
            </a:r>
            <a:endParaRPr lang="en-US" sz="750" dirty="0"/>
          </a:p>
        </p:txBody>
      </p:sp>
      <p:sp>
        <p:nvSpPr>
          <p:cNvPr id="5" name="Shape 2"/>
          <p:cNvSpPr/>
          <p:nvPr/>
        </p:nvSpPr>
        <p:spPr>
          <a:xfrm>
            <a:off x="476868" y="478215"/>
            <a:ext cx="9525" cy="4189842"/>
          </a:xfrm>
          <a:prstGeom prst="roundRect">
            <a:avLst>
              <a:gd name="adj" fmla="val -9600000"/>
            </a:avLst>
          </a:prstGeom>
          <a:solidFill>
            <a:srgbClr val="2B2A35">
              <a:alpha val="30000"/>
            </a:srgbClr>
          </a:solidFill>
          <a:ln/>
        </p:spPr>
      </p:sp>
      <p:pic>
        <p:nvPicPr>
          <p:cNvPr id="6" name="Image 0" descr="https://pitch-assets-ccb95893-de3f-4266-973c-20049231b248.s3.eu-west-1.amazonaws.com/218c4777-842b-4037-81c8-58605bb0a0cf?pitch-bytes=20157&amp;pitch-content-type=image%2Fpng">    </p:cNvPr>
          <p:cNvPicPr>
            <a:picLocks noChangeAspect="1"/>
          </p:cNvPicPr>
          <p:nvPr/>
        </p:nvPicPr>
        <p:blipFill>
          <a:blip r:embed="rId1"/>
          <a:srcRect l="0" r="0" t="0" b="0"/>
          <a:stretch/>
        </p:blipFill>
        <p:spPr>
          <a:xfrm>
            <a:off x="4086836" y="828937"/>
            <a:ext cx="542066" cy="542066"/>
          </a:xfrm>
          <a:prstGeom prst="rect">
            <a:avLst/>
          </a:prstGeom>
        </p:spPr>
      </p:pic>
      <p:sp>
        <p:nvSpPr>
          <p:cNvPr id="7" name="Text 3"/>
          <p:cNvSpPr/>
          <p:nvPr/>
        </p:nvSpPr>
        <p:spPr>
          <a:xfrm>
            <a:off x="762000" y="2289611"/>
            <a:ext cx="1828800" cy="152400"/>
          </a:xfrm>
          <a:prstGeom prst="rect">
            <a:avLst/>
          </a:prstGeom>
          <a:noFill/>
          <a:ln/>
        </p:spPr>
        <p:txBody>
          <a:bodyPr wrap="square" lIns="0" tIns="0" rIns="0" bIns="0" rtlCol="0" anchor="t"/>
          <a:lstStyle/>
          <a:p>
            <a:pPr algn="l">
              <a:lnSpc>
                <a:spcPts val="1200"/>
              </a:lnSpc>
            </a:pPr>
            <a:r>
              <a:rPr lang="en-US" sz="800" b="0" spc="-12" kern="0" dirty="0">
                <a:solidFill>
                  <a:srgbClr val="545465"/>
                </a:solidFill>
                <a:latin typeface="Inter" pitchFamily="34" charset="0"/>
                <a:ea typeface="Inter" pitchFamily="34" charset="-122"/>
                <a:cs typeface="Inter" pitchFamily="34" charset="-120"/>
              </a:rPr>
              <a:t>Quy trình thu thập:</a:t>
            </a:r>
            <a:endParaRPr lang="en-US" sz="750" dirty="0"/>
          </a:p>
        </p:txBody>
      </p:sp>
      <p:pic>
        <p:nvPicPr>
          <p:cNvPr id="8" name="Image 1" descr="https://pitch-assets-ccb95893-de3f-4266-973c-20049231b248.s3.eu-west-1.amazonaws.com/70a8c34e-b511-437a-bc2b-211419a9287a?pitch-bytes=188617&amp;pitch-content-type=image%2Fpng">    </p:cNvPr>
          <p:cNvPicPr>
            <a:picLocks noChangeAspect="1"/>
          </p:cNvPicPr>
          <p:nvPr/>
        </p:nvPicPr>
        <p:blipFill>
          <a:blip r:embed="rId2"/>
          <a:srcRect l="24586" r="0" t="0" b="0"/>
          <a:stretch/>
        </p:blipFill>
        <p:spPr>
          <a:xfrm>
            <a:off x="3890720" y="1971518"/>
            <a:ext cx="2758346" cy="597246"/>
          </a:xfrm>
          <a:prstGeom prst="rect">
            <a:avLst/>
          </a:prstGeom>
          <a:effectLst>
            <a:outerShdw sx="100000" sy="100000" kx="0" ky="0" algn="bl" rotWithShape="0" blurRad="406400" dist="50800" dir="5400000">
              <a:srgbClr val="000000">
                <a:alpha val="20000"/>
              </a:srgbClr>
            </a:outerShdw>
          </a:effectLst>
        </p:spPr>
      </p:pic>
      <p:graphicFrame>
        <p:nvGraphicFramePr>
          <p:cNvPr id="5" name="Table 0"/>
          <p:cNvGraphicFramePr>
            <a:graphicFrameLocks noGrp="1"/>
          </p:cNvGraphicFramePr>
          <p:nvPr>
            <p:extLst>
              <p:ext uri="{D42A27DB-BD31-4B8C-83A1-F6EECF244321}">
                <p14:modId xmlns:p14="http://schemas.microsoft.com/office/powerpoint/2010/main" val="1579011935"/>
              </p:ext>
            </p:extLst>
          </p:nvPr>
        </p:nvGraphicFramePr>
        <p:xfrm>
          <a:off x="2787302" y="3152821"/>
          <a:ext cx="3752701" cy="1704528"/>
        </p:xfrm>
        <a:graphic>
          <a:graphicData uri="http://schemas.openxmlformats.org/drawingml/2006/table">
            <a:tbl>
              <a:tblPr/>
              <a:tblGrid>
                <a:gridCol w="399469"/>
                <a:gridCol w="875289"/>
                <a:gridCol w="708862"/>
                <a:gridCol w="1721604"/>
              </a:tblGrid>
              <a:tr h="313305">
                <a:tc>
                  <a:txBody>
                    <a:bodyPr/>
                    <a:lstStyle/>
                    <a:p>
                      <a:pPr algn="ctr"/>
                      <a:r>
                        <a:rPr lang="en-US" sz="700" b="1" dirty="0">
                          <a:solidFill>
                            <a:srgbClr val="2B2A35"/>
                          </a:solidFill>
                          <a:latin typeface="Inter" pitchFamily="34" charset="0"/>
                          <a:ea typeface="Inter" pitchFamily="34" charset="-122"/>
                          <a:cs typeface="Inter" pitchFamily="34" charset="-120"/>
                        </a:rPr>
                        <a:t>STT</a:t>
                      </a:r>
                      <a:endParaRPr lang="en-US" sz="675" dirty="0">
                        <a:latin typeface="Inter" charset="0"/>
                        <a:ea typeface="Inter" charset="0"/>
                        <a:cs typeface="Inter" charset="0"/>
                      </a:endParaRPr>
                    </a:p>
                  </a:txBody>
                  <a:tcPr marL="42863" marR="42863" marT="42863" marB="42863" anchor="ctr">
                    <a:lnL w="9525" cap="flat" cmpd="sng" algn="ctr">
                      <a:solidFill>
                        <a:srgbClr val="2B2A35">
                          <a:alpha val="10000"/>
                        </a:srgbClr>
                      </a:solidFill>
                      <a:prstDash val="solid"/>
                      <a:round/>
                      <a:headEnd type="none" w="med" len="med"/>
                      <a:tailEnd type="none" w="med" len="med"/>
                    </a:lnL>
                    <a:lnR w="9525" cap="flat" cmpd="sng" algn="ctr">
                      <a:solidFill>
                        <a:srgbClr val="2B2A35">
                          <a:alpha val="10000"/>
                        </a:srgbClr>
                      </a:solidFill>
                      <a:prstDash val="solid"/>
                      <a:round/>
                      <a:headEnd type="none" w="med" len="med"/>
                      <a:tailEnd type="none" w="med" len="med"/>
                    </a:lnR>
                    <a:lnT w="9525" cap="flat" cmpd="sng" algn="ctr">
                      <a:solidFill>
                        <a:srgbClr val="2B2A35">
                          <a:alpha val="10000"/>
                        </a:srgbClr>
                      </a:solidFill>
                      <a:prstDash val="solid"/>
                      <a:round/>
                      <a:headEnd type="none" w="med" len="med"/>
                      <a:tailEnd type="none" w="med" len="med"/>
                    </a:lnT>
                    <a:lnB w="9525" cap="flat" cmpd="sng" algn="ctr">
                      <a:solidFill>
                        <a:srgbClr val="2B2A35">
                          <a:alpha val="10000"/>
                        </a:srgbClr>
                      </a:solidFill>
                      <a:prstDash val="solid"/>
                      <a:round/>
                      <a:headEnd type="none" w="med" len="med"/>
                      <a:tailEnd type="none" w="med" len="med"/>
                    </a:lnB>
                    <a:solidFill>
                      <a:srgbClr val="F9CA24">
                        <a:alpha val="43000"/>
                      </a:srgbClr>
                    </a:solidFill>
                  </a:tcPr>
                </a:tc>
                <a:tc>
                  <a:txBody>
                    <a:bodyPr/>
                    <a:lstStyle/>
                    <a:p>
                      <a:pPr algn="ctr"/>
                      <a:r>
                        <a:rPr lang="en-US" sz="700" b="1" dirty="0">
                          <a:solidFill>
                            <a:srgbClr val="2B2A35"/>
                          </a:solidFill>
                          <a:latin typeface="Inter" pitchFamily="34" charset="0"/>
                          <a:ea typeface="Inter" pitchFamily="34" charset="-122"/>
                          <a:cs typeface="Inter" pitchFamily="34" charset="-120"/>
                        </a:rPr>
                        <a:t>Tên thuộc tính</a:t>
                      </a:r>
                      <a:endParaRPr lang="en-US" sz="675" dirty="0">
                        <a:latin typeface="Inter" charset="0"/>
                        <a:ea typeface="Inter" charset="0"/>
                        <a:cs typeface="Inter" charset="0"/>
                      </a:endParaRPr>
                    </a:p>
                  </a:txBody>
                  <a:tcPr marL="42863" marR="42863" marT="42863" marB="42863" anchor="ctr">
                    <a:lnL w="9525" cap="flat" cmpd="sng" algn="ctr">
                      <a:solidFill>
                        <a:srgbClr val="2B2A35">
                          <a:alpha val="10000"/>
                        </a:srgbClr>
                      </a:solidFill>
                      <a:prstDash val="solid"/>
                      <a:round/>
                      <a:headEnd type="none" w="med" len="med"/>
                      <a:tailEnd type="none" w="med" len="med"/>
                    </a:lnL>
                    <a:lnR w="9525" cap="flat" cmpd="sng" algn="ctr">
                      <a:solidFill>
                        <a:srgbClr val="2B2A35">
                          <a:alpha val="10000"/>
                        </a:srgbClr>
                      </a:solidFill>
                      <a:prstDash val="solid"/>
                      <a:round/>
                      <a:headEnd type="none" w="med" len="med"/>
                      <a:tailEnd type="none" w="med" len="med"/>
                    </a:lnR>
                    <a:lnT w="9525" cap="flat" cmpd="sng" algn="ctr">
                      <a:solidFill>
                        <a:srgbClr val="2B2A35">
                          <a:alpha val="10000"/>
                        </a:srgbClr>
                      </a:solidFill>
                      <a:prstDash val="solid"/>
                      <a:round/>
                      <a:headEnd type="none" w="med" len="med"/>
                      <a:tailEnd type="none" w="med" len="med"/>
                    </a:lnT>
                    <a:lnB w="9525" cap="flat" cmpd="sng" algn="ctr">
                      <a:solidFill>
                        <a:srgbClr val="2B2A35">
                          <a:alpha val="10000"/>
                        </a:srgbClr>
                      </a:solidFill>
                      <a:prstDash val="solid"/>
                      <a:round/>
                      <a:headEnd type="none" w="med" len="med"/>
                      <a:tailEnd type="none" w="med" len="med"/>
                    </a:lnB>
                    <a:solidFill>
                      <a:srgbClr val="F9CA24">
                        <a:alpha val="43000"/>
                      </a:srgbClr>
                    </a:solidFill>
                  </a:tcPr>
                </a:tc>
                <a:tc>
                  <a:txBody>
                    <a:bodyPr/>
                    <a:lstStyle/>
                    <a:p>
                      <a:pPr algn="ctr"/>
                      <a:r>
                        <a:rPr lang="en-US" sz="700" b="1" dirty="0">
                          <a:solidFill>
                            <a:srgbClr val="2B2A35"/>
                          </a:solidFill>
                          <a:latin typeface="Inter" pitchFamily="34" charset="0"/>
                          <a:ea typeface="Inter" pitchFamily="34" charset="-122"/>
                          <a:cs typeface="Inter" pitchFamily="34" charset="-120"/>
                        </a:rPr>
                        <a:t>Kiểu dữ liệu</a:t>
                      </a:r>
                      <a:endParaRPr lang="en-US" sz="675" dirty="0">
                        <a:latin typeface="Inter" charset="0"/>
                        <a:ea typeface="Inter" charset="0"/>
                        <a:cs typeface="Inter" charset="0"/>
                      </a:endParaRPr>
                    </a:p>
                  </a:txBody>
                  <a:tcPr marL="42863" marR="42863" marT="42863" marB="42863" anchor="ctr">
                    <a:lnL w="9525" cap="flat" cmpd="sng" algn="ctr">
                      <a:solidFill>
                        <a:srgbClr val="2B2A35">
                          <a:alpha val="10000"/>
                        </a:srgbClr>
                      </a:solidFill>
                      <a:prstDash val="solid"/>
                      <a:round/>
                      <a:headEnd type="none" w="med" len="med"/>
                      <a:tailEnd type="none" w="med" len="med"/>
                    </a:lnL>
                    <a:lnR w="9525" cap="flat" cmpd="sng" algn="ctr">
                      <a:solidFill>
                        <a:srgbClr val="2B2A35">
                          <a:alpha val="10000"/>
                        </a:srgbClr>
                      </a:solidFill>
                      <a:prstDash val="solid"/>
                      <a:round/>
                      <a:headEnd type="none" w="med" len="med"/>
                      <a:tailEnd type="none" w="med" len="med"/>
                    </a:lnR>
                    <a:lnT w="9525" cap="flat" cmpd="sng" algn="ctr">
                      <a:solidFill>
                        <a:srgbClr val="2B2A35">
                          <a:alpha val="10000"/>
                        </a:srgbClr>
                      </a:solidFill>
                      <a:prstDash val="solid"/>
                      <a:round/>
                      <a:headEnd type="none" w="med" len="med"/>
                      <a:tailEnd type="none" w="med" len="med"/>
                    </a:lnT>
                    <a:lnB w="9525" cap="flat" cmpd="sng" algn="ctr">
                      <a:solidFill>
                        <a:srgbClr val="2B2A35">
                          <a:alpha val="10000"/>
                        </a:srgbClr>
                      </a:solidFill>
                      <a:prstDash val="solid"/>
                      <a:round/>
                      <a:headEnd type="none" w="med" len="med"/>
                      <a:tailEnd type="none" w="med" len="med"/>
                    </a:lnB>
                    <a:solidFill>
                      <a:srgbClr val="F9CA24">
                        <a:alpha val="43000"/>
                      </a:srgbClr>
                    </a:solidFill>
                  </a:tcPr>
                </a:tc>
                <a:tc>
                  <a:txBody>
                    <a:bodyPr/>
                    <a:lstStyle/>
                    <a:p>
                      <a:pPr algn="ctr"/>
                      <a:r>
                        <a:rPr lang="en-US" sz="700" b="1" dirty="0">
                          <a:solidFill>
                            <a:srgbClr val="2B2A35"/>
                          </a:solidFill>
                          <a:latin typeface="Inter" pitchFamily="34" charset="0"/>
                          <a:ea typeface="Inter" pitchFamily="34" charset="-122"/>
                          <a:cs typeface="Inter" pitchFamily="34" charset="-120"/>
                        </a:rPr>
                        <a:t>Nội dung thuộc tính</a:t>
                      </a:r>
                      <a:endParaRPr lang="en-US" sz="675" dirty="0">
                        <a:latin typeface="Inter" charset="0"/>
                        <a:ea typeface="Inter" charset="0"/>
                        <a:cs typeface="Inter" charset="0"/>
                      </a:endParaRPr>
                    </a:p>
                  </a:txBody>
                  <a:tcPr marL="42863" marR="42863" marT="42863" marB="42863" anchor="ctr">
                    <a:lnL w="9525" cap="flat" cmpd="sng" algn="ctr">
                      <a:solidFill>
                        <a:srgbClr val="2B2A35">
                          <a:alpha val="10000"/>
                        </a:srgbClr>
                      </a:solidFill>
                      <a:prstDash val="solid"/>
                      <a:round/>
                      <a:headEnd type="none" w="med" len="med"/>
                      <a:tailEnd type="none" w="med" len="med"/>
                    </a:lnL>
                    <a:lnR w="9525" cap="flat" cmpd="sng" algn="ctr">
                      <a:solidFill>
                        <a:srgbClr val="2B2A35">
                          <a:alpha val="10000"/>
                        </a:srgbClr>
                      </a:solidFill>
                      <a:prstDash val="solid"/>
                      <a:round/>
                      <a:headEnd type="none" w="med" len="med"/>
                      <a:tailEnd type="none" w="med" len="med"/>
                    </a:lnR>
                    <a:lnT w="9525" cap="flat" cmpd="sng" algn="ctr">
                      <a:solidFill>
                        <a:srgbClr val="2B2A35">
                          <a:alpha val="10000"/>
                        </a:srgbClr>
                      </a:solidFill>
                      <a:prstDash val="solid"/>
                      <a:round/>
                      <a:headEnd type="none" w="med" len="med"/>
                      <a:tailEnd type="none" w="med" len="med"/>
                    </a:lnT>
                    <a:lnB w="9525" cap="flat" cmpd="sng" algn="ctr">
                      <a:solidFill>
                        <a:srgbClr val="2B2A35">
                          <a:alpha val="10000"/>
                        </a:srgbClr>
                      </a:solidFill>
                      <a:prstDash val="solid"/>
                      <a:round/>
                      <a:headEnd type="none" w="med" len="med"/>
                      <a:tailEnd type="none" w="med" len="med"/>
                    </a:lnB>
                    <a:solidFill>
                      <a:srgbClr val="F9CA24">
                        <a:alpha val="43000"/>
                      </a:srgbClr>
                    </a:solidFill>
                  </a:tcPr>
                </a:tc>
              </a:tr>
              <a:tr h="313305">
                <a:tc>
                  <a:txBody>
                    <a:bodyPr/>
                    <a:lstStyle/>
                    <a:p>
                      <a:pPr algn="l"/>
                      <a:r>
                        <a:rPr lang="en-US" sz="700" dirty="0">
                          <a:solidFill>
                            <a:srgbClr val="2B2A35"/>
                          </a:solidFill>
                          <a:latin typeface="Inter" pitchFamily="34" charset="0"/>
                          <a:ea typeface="Inter" pitchFamily="34" charset="-122"/>
                          <a:cs typeface="Inter" pitchFamily="34" charset="-120"/>
                        </a:rPr>
                        <a:t>1</a:t>
                      </a:r>
                      <a:endParaRPr lang="en-US" sz="675" dirty="0">
                        <a:latin typeface="Inter" charset="0"/>
                        <a:ea typeface="Inter" charset="0"/>
                        <a:cs typeface="Inter" charset="0"/>
                      </a:endParaRPr>
                    </a:p>
                  </a:txBody>
                  <a:tcPr marL="42863" marR="42863" marT="42863" marB="42863" anchor="t">
                    <a:lnL w="9525" cap="flat" cmpd="sng" algn="ctr">
                      <a:solidFill>
                        <a:srgbClr val="2B2A35">
                          <a:alpha val="10000"/>
                        </a:srgbClr>
                      </a:solidFill>
                      <a:prstDash val="solid"/>
                      <a:round/>
                      <a:headEnd type="none" w="med" len="med"/>
                      <a:tailEnd type="none" w="med" len="med"/>
                    </a:lnL>
                    <a:lnR w="9525" cap="flat" cmpd="sng" algn="ctr">
                      <a:solidFill>
                        <a:srgbClr val="2B2A35">
                          <a:alpha val="10000"/>
                        </a:srgbClr>
                      </a:solidFill>
                      <a:prstDash val="solid"/>
                      <a:round/>
                      <a:headEnd type="none" w="med" len="med"/>
                      <a:tailEnd type="none" w="med" len="med"/>
                    </a:lnR>
                    <a:lnT w="9525" cap="flat" cmpd="sng" algn="ctr">
                      <a:solidFill>
                        <a:srgbClr val="2B2A35">
                          <a:alpha val="10000"/>
                        </a:srgbClr>
                      </a:solidFill>
                      <a:prstDash val="solid"/>
                      <a:round/>
                      <a:headEnd type="none" w="med" len="med"/>
                      <a:tailEnd type="none" w="med" len="med"/>
                    </a:lnT>
                    <a:lnB w="9525" cap="flat" cmpd="sng" algn="ctr">
                      <a:solidFill>
                        <a:srgbClr val="2B2A35">
                          <a:alpha val="10000"/>
                        </a:srgbClr>
                      </a:solidFill>
                      <a:prstDash val="solid"/>
                      <a:round/>
                      <a:headEnd type="none" w="med" len="med"/>
                      <a:tailEnd type="none" w="med" len="med"/>
                    </a:lnB>
                    <a:solidFill>
                      <a:srgbClr val="FFFFFF"/>
                    </a:solidFill>
                  </a:tcPr>
                </a:tc>
                <a:tc>
                  <a:txBody>
                    <a:bodyPr/>
                    <a:lstStyle/>
                    <a:p>
                      <a:pPr algn="l"/>
                      <a:r>
                        <a:rPr lang="en-US" sz="700" dirty="0">
                          <a:solidFill>
                            <a:srgbClr val="2B2A35"/>
                          </a:solidFill>
                          <a:latin typeface="Inter" pitchFamily="34" charset="0"/>
                          <a:ea typeface="Inter" pitchFamily="34" charset="-122"/>
                          <a:cs typeface="Inter" pitchFamily="34" charset="-120"/>
                        </a:rPr>
                        <a:t>Main_Features</a:t>
                      </a:r>
                      <a:endParaRPr lang="en-US" sz="675" dirty="0">
                        <a:latin typeface="Inter" charset="0"/>
                        <a:ea typeface="Inter" charset="0"/>
                        <a:cs typeface="Inter" charset="0"/>
                      </a:endParaRPr>
                    </a:p>
                  </a:txBody>
                  <a:tcPr marL="42863" marR="42863" marT="42863" marB="42863" anchor="t">
                    <a:lnL w="9525" cap="flat" cmpd="sng" algn="ctr">
                      <a:solidFill>
                        <a:srgbClr val="2B2A35">
                          <a:alpha val="10000"/>
                        </a:srgbClr>
                      </a:solidFill>
                      <a:prstDash val="solid"/>
                      <a:round/>
                      <a:headEnd type="none" w="med" len="med"/>
                      <a:tailEnd type="none" w="med" len="med"/>
                    </a:lnL>
                    <a:lnR w="9525" cap="flat" cmpd="sng" algn="ctr">
                      <a:solidFill>
                        <a:srgbClr val="2B2A35">
                          <a:alpha val="10000"/>
                        </a:srgbClr>
                      </a:solidFill>
                      <a:prstDash val="solid"/>
                      <a:round/>
                      <a:headEnd type="none" w="med" len="med"/>
                      <a:tailEnd type="none" w="med" len="med"/>
                    </a:lnR>
                    <a:lnT w="9525" cap="flat" cmpd="sng" algn="ctr">
                      <a:solidFill>
                        <a:srgbClr val="2B2A35">
                          <a:alpha val="10000"/>
                        </a:srgbClr>
                      </a:solidFill>
                      <a:prstDash val="solid"/>
                      <a:round/>
                      <a:headEnd type="none" w="med" len="med"/>
                      <a:tailEnd type="none" w="med" len="med"/>
                    </a:lnT>
                    <a:lnB w="9525" cap="flat" cmpd="sng" algn="ctr">
                      <a:solidFill>
                        <a:srgbClr val="2B2A35">
                          <a:alpha val="10000"/>
                        </a:srgbClr>
                      </a:solidFill>
                      <a:prstDash val="solid"/>
                      <a:round/>
                      <a:headEnd type="none" w="med" len="med"/>
                      <a:tailEnd type="none" w="med" len="med"/>
                    </a:lnB>
                    <a:solidFill>
                      <a:srgbClr val="FFFFFF"/>
                    </a:solidFill>
                  </a:tcPr>
                </a:tc>
                <a:tc>
                  <a:txBody>
                    <a:bodyPr/>
                    <a:lstStyle/>
                    <a:p>
                      <a:pPr algn="l"/>
                      <a:r>
                        <a:rPr lang="en-US" sz="700" dirty="0">
                          <a:solidFill>
                            <a:srgbClr val="2B2A35"/>
                          </a:solidFill>
                          <a:latin typeface="Inter" pitchFamily="34" charset="0"/>
                          <a:ea typeface="Inter" pitchFamily="34" charset="-122"/>
                          <a:cs typeface="Inter" pitchFamily="34" charset="-120"/>
                        </a:rPr>
                        <a:t>Text</a:t>
                      </a:r>
                      <a:endParaRPr lang="en-US" sz="675" dirty="0">
                        <a:latin typeface="Inter" charset="0"/>
                        <a:ea typeface="Inter" charset="0"/>
                        <a:cs typeface="Inter" charset="0"/>
                      </a:endParaRPr>
                    </a:p>
                  </a:txBody>
                  <a:tcPr marL="42863" marR="42863" marT="42863" marB="42863" anchor="t">
                    <a:lnL w="9525" cap="flat" cmpd="sng" algn="ctr">
                      <a:solidFill>
                        <a:srgbClr val="2B2A35">
                          <a:alpha val="10000"/>
                        </a:srgbClr>
                      </a:solidFill>
                      <a:prstDash val="solid"/>
                      <a:round/>
                      <a:headEnd type="none" w="med" len="med"/>
                      <a:tailEnd type="none" w="med" len="med"/>
                    </a:lnL>
                    <a:lnR w="9525" cap="flat" cmpd="sng" algn="ctr">
                      <a:solidFill>
                        <a:srgbClr val="2B2A35">
                          <a:alpha val="10000"/>
                        </a:srgbClr>
                      </a:solidFill>
                      <a:prstDash val="solid"/>
                      <a:round/>
                      <a:headEnd type="none" w="med" len="med"/>
                      <a:tailEnd type="none" w="med" len="med"/>
                    </a:lnR>
                    <a:lnT w="9525" cap="flat" cmpd="sng" algn="ctr">
                      <a:solidFill>
                        <a:srgbClr val="2B2A35">
                          <a:alpha val="10000"/>
                        </a:srgbClr>
                      </a:solidFill>
                      <a:prstDash val="solid"/>
                      <a:round/>
                      <a:headEnd type="none" w="med" len="med"/>
                      <a:tailEnd type="none" w="med" len="med"/>
                    </a:lnT>
                    <a:lnB w="9525" cap="flat" cmpd="sng" algn="ctr">
                      <a:solidFill>
                        <a:srgbClr val="2B2A35">
                          <a:alpha val="10000"/>
                        </a:srgbClr>
                      </a:solidFill>
                      <a:prstDash val="solid"/>
                      <a:round/>
                      <a:headEnd type="none" w="med" len="med"/>
                      <a:tailEnd type="none" w="med" len="med"/>
                    </a:lnB>
                    <a:solidFill>
                      <a:srgbClr val="FFFFFF"/>
                    </a:solidFill>
                  </a:tcPr>
                </a:tc>
                <a:tc>
                  <a:txBody>
                    <a:bodyPr/>
                    <a:lstStyle/>
                    <a:p>
                      <a:pPr algn="l"/>
                      <a:r>
                        <a:rPr lang="en-US" sz="700" dirty="0">
                          <a:solidFill>
                            <a:srgbClr val="2B2A35"/>
                          </a:solidFill>
                          <a:latin typeface="Inter" pitchFamily="34" charset="0"/>
                          <a:ea typeface="Inter" pitchFamily="34" charset="-122"/>
                          <a:cs typeface="Inter" pitchFamily="34" charset="-120"/>
                        </a:rPr>
                        <a:t>Các chỉ số chỉ đặc điểm của các tỉnh ở Việt Nam. </a:t>
                      </a:r>
                      <a:endParaRPr lang="en-US" sz="675" dirty="0">
                        <a:latin typeface="Inter" charset="0"/>
                        <a:ea typeface="Inter" charset="0"/>
                        <a:cs typeface="Inter" charset="0"/>
                      </a:endParaRPr>
                    </a:p>
                  </a:txBody>
                  <a:tcPr marL="42863" marR="42863" marT="42863" marB="42863" anchor="t">
                    <a:lnL w="9525" cap="flat" cmpd="sng" algn="ctr">
                      <a:solidFill>
                        <a:srgbClr val="2B2A35">
                          <a:alpha val="10000"/>
                        </a:srgbClr>
                      </a:solidFill>
                      <a:prstDash val="solid"/>
                      <a:round/>
                      <a:headEnd type="none" w="med" len="med"/>
                      <a:tailEnd type="none" w="med" len="med"/>
                    </a:lnL>
                    <a:lnR w="9525" cap="flat" cmpd="sng" algn="ctr">
                      <a:solidFill>
                        <a:srgbClr val="2B2A35">
                          <a:alpha val="10000"/>
                        </a:srgbClr>
                      </a:solidFill>
                      <a:prstDash val="solid"/>
                      <a:round/>
                      <a:headEnd type="none" w="med" len="med"/>
                      <a:tailEnd type="none" w="med" len="med"/>
                    </a:lnR>
                    <a:lnT w="9525" cap="flat" cmpd="sng" algn="ctr">
                      <a:solidFill>
                        <a:srgbClr val="2B2A35">
                          <a:alpha val="10000"/>
                        </a:srgbClr>
                      </a:solidFill>
                      <a:prstDash val="solid"/>
                      <a:round/>
                      <a:headEnd type="none" w="med" len="med"/>
                      <a:tailEnd type="none" w="med" len="med"/>
                    </a:lnT>
                    <a:lnB w="9525" cap="flat" cmpd="sng" algn="ctr">
                      <a:solidFill>
                        <a:srgbClr val="2B2A35">
                          <a:alpha val="10000"/>
                        </a:srgbClr>
                      </a:solidFill>
                      <a:prstDash val="solid"/>
                      <a:round/>
                      <a:headEnd type="none" w="med" len="med"/>
                      <a:tailEnd type="none" w="med" len="med"/>
                    </a:lnB>
                    <a:solidFill>
                      <a:srgbClr val="FFFFFF"/>
                    </a:solidFill>
                  </a:tcPr>
                </a:tc>
              </a:tr>
              <a:tr h="313305">
                <a:tc>
                  <a:txBody>
                    <a:bodyPr/>
                    <a:lstStyle/>
                    <a:p>
                      <a:pPr algn="l"/>
                      <a:r>
                        <a:rPr lang="en-US" sz="700" dirty="0">
                          <a:solidFill>
                            <a:srgbClr val="2B2A35"/>
                          </a:solidFill>
                          <a:latin typeface="Inter" pitchFamily="34" charset="0"/>
                          <a:ea typeface="Inter" pitchFamily="34" charset="-122"/>
                          <a:cs typeface="Inter" pitchFamily="34" charset="-120"/>
                        </a:rPr>
                        <a:t>2</a:t>
                      </a:r>
                      <a:endParaRPr lang="en-US" sz="675" dirty="0">
                        <a:latin typeface="Inter" charset="0"/>
                        <a:ea typeface="Inter" charset="0"/>
                        <a:cs typeface="Inter" charset="0"/>
                      </a:endParaRPr>
                    </a:p>
                  </a:txBody>
                  <a:tcPr marL="42863" marR="42863" marT="42863" marB="42863" anchor="t">
                    <a:lnL w="9525" cap="flat" cmpd="sng" algn="ctr">
                      <a:solidFill>
                        <a:srgbClr val="2B2A35">
                          <a:alpha val="10000"/>
                        </a:srgbClr>
                      </a:solidFill>
                      <a:prstDash val="solid"/>
                      <a:round/>
                      <a:headEnd type="none" w="med" len="med"/>
                      <a:tailEnd type="none" w="med" len="med"/>
                    </a:lnL>
                    <a:lnR w="9525" cap="flat" cmpd="sng" algn="ctr">
                      <a:solidFill>
                        <a:srgbClr val="2B2A35">
                          <a:alpha val="10000"/>
                        </a:srgbClr>
                      </a:solidFill>
                      <a:prstDash val="solid"/>
                      <a:round/>
                      <a:headEnd type="none" w="med" len="med"/>
                      <a:tailEnd type="none" w="med" len="med"/>
                    </a:lnR>
                    <a:lnT w="9525" cap="flat" cmpd="sng" algn="ctr">
                      <a:solidFill>
                        <a:srgbClr val="2B2A35">
                          <a:alpha val="10000"/>
                        </a:srgbClr>
                      </a:solidFill>
                      <a:prstDash val="solid"/>
                      <a:round/>
                      <a:headEnd type="none" w="med" len="med"/>
                      <a:tailEnd type="none" w="med" len="med"/>
                    </a:lnT>
                    <a:lnB w="9525" cap="flat" cmpd="sng" algn="ctr">
                      <a:solidFill>
                        <a:srgbClr val="2B2A35">
                          <a:alpha val="10000"/>
                        </a:srgbClr>
                      </a:solidFill>
                      <a:prstDash val="solid"/>
                      <a:round/>
                      <a:headEnd type="none" w="med" len="med"/>
                      <a:tailEnd type="none" w="med" len="med"/>
                    </a:lnB>
                    <a:solidFill>
                      <a:srgbClr val="FFFFFF"/>
                    </a:solidFill>
                  </a:tcPr>
                </a:tc>
                <a:tc>
                  <a:txBody>
                    <a:bodyPr/>
                    <a:lstStyle/>
                    <a:p>
                      <a:pPr algn="l"/>
                      <a:r>
                        <a:rPr lang="en-US" sz="700" dirty="0">
                          <a:solidFill>
                            <a:srgbClr val="2B2A35"/>
                          </a:solidFill>
                          <a:latin typeface="Inter" pitchFamily="34" charset="0"/>
                          <a:ea typeface="Inter" pitchFamily="34" charset="-122"/>
                          <a:cs typeface="Inter" pitchFamily="34" charset="-120"/>
                        </a:rPr>
                        <a:t>Sub_Features</a:t>
                      </a:r>
                      <a:endParaRPr lang="en-US" sz="675" dirty="0">
                        <a:latin typeface="Inter" charset="0"/>
                        <a:ea typeface="Inter" charset="0"/>
                        <a:cs typeface="Inter" charset="0"/>
                      </a:endParaRPr>
                    </a:p>
                  </a:txBody>
                  <a:tcPr marL="42863" marR="42863" marT="42863" marB="42863" anchor="t">
                    <a:lnL w="9525" cap="flat" cmpd="sng" algn="ctr">
                      <a:solidFill>
                        <a:srgbClr val="2B2A35">
                          <a:alpha val="10000"/>
                        </a:srgbClr>
                      </a:solidFill>
                      <a:prstDash val="solid"/>
                      <a:round/>
                      <a:headEnd type="none" w="med" len="med"/>
                      <a:tailEnd type="none" w="med" len="med"/>
                    </a:lnL>
                    <a:lnR w="9525" cap="flat" cmpd="sng" algn="ctr">
                      <a:solidFill>
                        <a:srgbClr val="2B2A35">
                          <a:alpha val="10000"/>
                        </a:srgbClr>
                      </a:solidFill>
                      <a:prstDash val="solid"/>
                      <a:round/>
                      <a:headEnd type="none" w="med" len="med"/>
                      <a:tailEnd type="none" w="med" len="med"/>
                    </a:lnR>
                    <a:lnT w="9525" cap="flat" cmpd="sng" algn="ctr">
                      <a:solidFill>
                        <a:srgbClr val="2B2A35">
                          <a:alpha val="10000"/>
                        </a:srgbClr>
                      </a:solidFill>
                      <a:prstDash val="solid"/>
                      <a:round/>
                      <a:headEnd type="none" w="med" len="med"/>
                      <a:tailEnd type="none" w="med" len="med"/>
                    </a:lnT>
                    <a:lnB w="9525" cap="flat" cmpd="sng" algn="ctr">
                      <a:solidFill>
                        <a:srgbClr val="2B2A35">
                          <a:alpha val="10000"/>
                        </a:srgbClr>
                      </a:solidFill>
                      <a:prstDash val="solid"/>
                      <a:round/>
                      <a:headEnd type="none" w="med" len="med"/>
                      <a:tailEnd type="none" w="med" len="med"/>
                    </a:lnB>
                    <a:solidFill>
                      <a:srgbClr val="FFFFFF"/>
                    </a:solidFill>
                  </a:tcPr>
                </a:tc>
                <a:tc>
                  <a:txBody>
                    <a:bodyPr/>
                    <a:lstStyle/>
                    <a:p>
                      <a:pPr algn="l"/>
                      <a:r>
                        <a:rPr lang="en-US" sz="700" dirty="0">
                          <a:solidFill>
                            <a:srgbClr val="2B2A35"/>
                          </a:solidFill>
                          <a:latin typeface="Inter" pitchFamily="34" charset="0"/>
                          <a:ea typeface="Inter" pitchFamily="34" charset="-122"/>
                          <a:cs typeface="Inter" pitchFamily="34" charset="-120"/>
                        </a:rPr>
                        <a:t>Text</a:t>
                      </a:r>
                      <a:endParaRPr lang="en-US" sz="675" dirty="0">
                        <a:latin typeface="Inter" charset="0"/>
                        <a:ea typeface="Inter" charset="0"/>
                        <a:cs typeface="Inter" charset="0"/>
                      </a:endParaRPr>
                    </a:p>
                  </a:txBody>
                  <a:tcPr marL="42863" marR="42863" marT="42863" marB="42863" anchor="t">
                    <a:lnL w="9525" cap="flat" cmpd="sng" algn="ctr">
                      <a:solidFill>
                        <a:srgbClr val="2B2A35">
                          <a:alpha val="10000"/>
                        </a:srgbClr>
                      </a:solidFill>
                      <a:prstDash val="solid"/>
                      <a:round/>
                      <a:headEnd type="none" w="med" len="med"/>
                      <a:tailEnd type="none" w="med" len="med"/>
                    </a:lnL>
                    <a:lnR w="9525" cap="flat" cmpd="sng" algn="ctr">
                      <a:solidFill>
                        <a:srgbClr val="2B2A35">
                          <a:alpha val="10000"/>
                        </a:srgbClr>
                      </a:solidFill>
                      <a:prstDash val="solid"/>
                      <a:round/>
                      <a:headEnd type="none" w="med" len="med"/>
                      <a:tailEnd type="none" w="med" len="med"/>
                    </a:lnR>
                    <a:lnT w="9525" cap="flat" cmpd="sng" algn="ctr">
                      <a:solidFill>
                        <a:srgbClr val="2B2A35">
                          <a:alpha val="10000"/>
                        </a:srgbClr>
                      </a:solidFill>
                      <a:prstDash val="solid"/>
                      <a:round/>
                      <a:headEnd type="none" w="med" len="med"/>
                      <a:tailEnd type="none" w="med" len="med"/>
                    </a:lnT>
                    <a:lnB w="9525" cap="flat" cmpd="sng" algn="ctr">
                      <a:solidFill>
                        <a:srgbClr val="2B2A35">
                          <a:alpha val="10000"/>
                        </a:srgbClr>
                      </a:solidFill>
                      <a:prstDash val="solid"/>
                      <a:round/>
                      <a:headEnd type="none" w="med" len="med"/>
                      <a:tailEnd type="none" w="med" len="med"/>
                    </a:lnB>
                    <a:solidFill>
                      <a:srgbClr val="FFFFFF"/>
                    </a:solidFill>
                  </a:tcPr>
                </a:tc>
                <a:tc>
                  <a:txBody>
                    <a:bodyPr/>
                    <a:lstStyle/>
                    <a:p>
                      <a:pPr algn="l"/>
                      <a:r>
                        <a:rPr lang="en-US" sz="700" dirty="0">
                          <a:solidFill>
                            <a:srgbClr val="2B2A35"/>
                          </a:solidFill>
                          <a:latin typeface="Inter" pitchFamily="34" charset="0"/>
                          <a:ea typeface="Inter" pitchFamily="34" charset="-122"/>
                          <a:cs typeface="Inter" pitchFamily="34" charset="-120"/>
                        </a:rPr>
                        <a:t>Là các chỉ số phụ của chỉ số chính. Mô tả chi tiết hơn, bổ sung chi tiết cho các đặc điểm chính. </a:t>
                      </a:r>
                      <a:endParaRPr lang="en-US" sz="675" dirty="0">
                        <a:latin typeface="Inter" charset="0"/>
                        <a:ea typeface="Inter" charset="0"/>
                        <a:cs typeface="Inter" charset="0"/>
                      </a:endParaRPr>
                    </a:p>
                  </a:txBody>
                  <a:tcPr marL="42863" marR="42863" marT="42863" marB="42863" anchor="t">
                    <a:lnL w="9525" cap="flat" cmpd="sng" algn="ctr">
                      <a:solidFill>
                        <a:srgbClr val="2B2A35">
                          <a:alpha val="10000"/>
                        </a:srgbClr>
                      </a:solidFill>
                      <a:prstDash val="solid"/>
                      <a:round/>
                      <a:headEnd type="none" w="med" len="med"/>
                      <a:tailEnd type="none" w="med" len="med"/>
                    </a:lnL>
                    <a:lnR w="9525" cap="flat" cmpd="sng" algn="ctr">
                      <a:solidFill>
                        <a:srgbClr val="2B2A35">
                          <a:alpha val="10000"/>
                        </a:srgbClr>
                      </a:solidFill>
                      <a:prstDash val="solid"/>
                      <a:round/>
                      <a:headEnd type="none" w="med" len="med"/>
                      <a:tailEnd type="none" w="med" len="med"/>
                    </a:lnR>
                    <a:lnT w="9525" cap="flat" cmpd="sng" algn="ctr">
                      <a:solidFill>
                        <a:srgbClr val="2B2A35">
                          <a:alpha val="10000"/>
                        </a:srgbClr>
                      </a:solidFill>
                      <a:prstDash val="solid"/>
                      <a:round/>
                      <a:headEnd type="none" w="med" len="med"/>
                      <a:tailEnd type="none" w="med" len="med"/>
                    </a:lnT>
                    <a:lnB w="9525" cap="flat" cmpd="sng" algn="ctr">
                      <a:solidFill>
                        <a:srgbClr val="2B2A35">
                          <a:alpha val="10000"/>
                        </a:srgbClr>
                      </a:solidFill>
                      <a:prstDash val="solid"/>
                      <a:round/>
                      <a:headEnd type="none" w="med" len="med"/>
                      <a:tailEnd type="none" w="med" len="med"/>
                    </a:lnB>
                    <a:solidFill>
                      <a:srgbClr val="FFFFFF"/>
                    </a:solidFill>
                  </a:tcPr>
                </a:tc>
              </a:tr>
              <a:tr h="313305">
                <a:tc>
                  <a:txBody>
                    <a:bodyPr/>
                    <a:lstStyle/>
                    <a:p>
                      <a:pPr algn="l"/>
                      <a:r>
                        <a:rPr lang="en-US" sz="700" dirty="0">
                          <a:solidFill>
                            <a:srgbClr val="2B2A35"/>
                          </a:solidFill>
                          <a:latin typeface="Inter" pitchFamily="34" charset="0"/>
                          <a:ea typeface="Inter" pitchFamily="34" charset="-122"/>
                          <a:cs typeface="Inter" pitchFamily="34" charset="-120"/>
                        </a:rPr>
                        <a:t>3</a:t>
                      </a:r>
                      <a:endParaRPr lang="en-US" sz="675" dirty="0">
                        <a:latin typeface="Inter" charset="0"/>
                        <a:ea typeface="Inter" charset="0"/>
                        <a:cs typeface="Inter" charset="0"/>
                      </a:endParaRPr>
                    </a:p>
                  </a:txBody>
                  <a:tcPr marL="42863" marR="42863" marT="42863" marB="42863" anchor="t">
                    <a:lnL w="9525" cap="flat" cmpd="sng" algn="ctr">
                      <a:solidFill>
                        <a:srgbClr val="2B2A35">
                          <a:alpha val="10000"/>
                        </a:srgbClr>
                      </a:solidFill>
                      <a:prstDash val="solid"/>
                      <a:round/>
                      <a:headEnd type="none" w="med" len="med"/>
                      <a:tailEnd type="none" w="med" len="med"/>
                    </a:lnL>
                    <a:lnR w="9525" cap="flat" cmpd="sng" algn="ctr">
                      <a:solidFill>
                        <a:srgbClr val="2B2A35">
                          <a:alpha val="10000"/>
                        </a:srgbClr>
                      </a:solidFill>
                      <a:prstDash val="solid"/>
                      <a:round/>
                      <a:headEnd type="none" w="med" len="med"/>
                      <a:tailEnd type="none" w="med" len="med"/>
                    </a:lnR>
                    <a:lnT w="9525" cap="flat" cmpd="sng" algn="ctr">
                      <a:solidFill>
                        <a:srgbClr val="2B2A35">
                          <a:alpha val="10000"/>
                        </a:srgbClr>
                      </a:solidFill>
                      <a:prstDash val="solid"/>
                      <a:round/>
                      <a:headEnd type="none" w="med" len="med"/>
                      <a:tailEnd type="none" w="med" len="med"/>
                    </a:lnT>
                    <a:lnB w="9525" cap="flat" cmpd="sng" algn="ctr">
                      <a:solidFill>
                        <a:srgbClr val="2B2A35">
                          <a:alpha val="10000"/>
                        </a:srgbClr>
                      </a:solidFill>
                      <a:prstDash val="solid"/>
                      <a:round/>
                      <a:headEnd type="none" w="med" len="med"/>
                      <a:tailEnd type="none" w="med" len="med"/>
                    </a:lnB>
                    <a:solidFill>
                      <a:srgbClr val="FFFFFF"/>
                    </a:solidFill>
                  </a:tcPr>
                </a:tc>
                <a:tc>
                  <a:txBody>
                    <a:bodyPr/>
                    <a:lstStyle/>
                    <a:p>
                      <a:pPr algn="l"/>
                      <a:r>
                        <a:rPr lang="en-US" sz="700" dirty="0">
                          <a:solidFill>
                            <a:srgbClr val="2B2A35"/>
                          </a:solidFill>
                          <a:latin typeface="Inter" pitchFamily="34" charset="0"/>
                          <a:ea typeface="Inter" pitchFamily="34" charset="-122"/>
                          <a:cs typeface="Inter" pitchFamily="34" charset="-120"/>
                        </a:rPr>
                        <a:t>Province</a:t>
                      </a:r>
                      <a:endParaRPr lang="en-US" sz="675" dirty="0">
                        <a:latin typeface="Inter" charset="0"/>
                        <a:ea typeface="Inter" charset="0"/>
                        <a:cs typeface="Inter" charset="0"/>
                      </a:endParaRPr>
                    </a:p>
                  </a:txBody>
                  <a:tcPr marL="42863" marR="42863" marT="42863" marB="42863" anchor="t">
                    <a:lnL w="9525" cap="flat" cmpd="sng" algn="ctr">
                      <a:solidFill>
                        <a:srgbClr val="2B2A35">
                          <a:alpha val="10000"/>
                        </a:srgbClr>
                      </a:solidFill>
                      <a:prstDash val="solid"/>
                      <a:round/>
                      <a:headEnd type="none" w="med" len="med"/>
                      <a:tailEnd type="none" w="med" len="med"/>
                    </a:lnL>
                    <a:lnR w="9525" cap="flat" cmpd="sng" algn="ctr">
                      <a:solidFill>
                        <a:srgbClr val="2B2A35">
                          <a:alpha val="10000"/>
                        </a:srgbClr>
                      </a:solidFill>
                      <a:prstDash val="solid"/>
                      <a:round/>
                      <a:headEnd type="none" w="med" len="med"/>
                      <a:tailEnd type="none" w="med" len="med"/>
                    </a:lnR>
                    <a:lnT w="9525" cap="flat" cmpd="sng" algn="ctr">
                      <a:solidFill>
                        <a:srgbClr val="2B2A35">
                          <a:alpha val="10000"/>
                        </a:srgbClr>
                      </a:solidFill>
                      <a:prstDash val="solid"/>
                      <a:round/>
                      <a:headEnd type="none" w="med" len="med"/>
                      <a:tailEnd type="none" w="med" len="med"/>
                    </a:lnT>
                    <a:lnB w="9525" cap="flat" cmpd="sng" algn="ctr">
                      <a:solidFill>
                        <a:srgbClr val="2B2A35">
                          <a:alpha val="10000"/>
                        </a:srgbClr>
                      </a:solidFill>
                      <a:prstDash val="solid"/>
                      <a:round/>
                      <a:headEnd type="none" w="med" len="med"/>
                      <a:tailEnd type="none" w="med" len="med"/>
                    </a:lnB>
                    <a:solidFill>
                      <a:srgbClr val="FFFFFF"/>
                    </a:solidFill>
                  </a:tcPr>
                </a:tc>
                <a:tc>
                  <a:txBody>
                    <a:bodyPr/>
                    <a:lstStyle/>
                    <a:p>
                      <a:pPr algn="l"/>
                      <a:r>
                        <a:rPr lang="en-US" sz="700" dirty="0">
                          <a:solidFill>
                            <a:srgbClr val="2B2A35"/>
                          </a:solidFill>
                          <a:latin typeface="Inter" pitchFamily="34" charset="0"/>
                          <a:ea typeface="Inter" pitchFamily="34" charset="-122"/>
                          <a:cs typeface="Inter" pitchFamily="34" charset="-120"/>
                        </a:rPr>
                        <a:t>Text</a:t>
                      </a:r>
                      <a:endParaRPr lang="en-US" sz="675" dirty="0">
                        <a:latin typeface="Inter" charset="0"/>
                        <a:ea typeface="Inter" charset="0"/>
                        <a:cs typeface="Inter" charset="0"/>
                      </a:endParaRPr>
                    </a:p>
                  </a:txBody>
                  <a:tcPr marL="42863" marR="42863" marT="42863" marB="42863" anchor="t">
                    <a:lnL w="9525" cap="flat" cmpd="sng" algn="ctr">
                      <a:solidFill>
                        <a:srgbClr val="2B2A35">
                          <a:alpha val="10000"/>
                        </a:srgbClr>
                      </a:solidFill>
                      <a:prstDash val="solid"/>
                      <a:round/>
                      <a:headEnd type="none" w="med" len="med"/>
                      <a:tailEnd type="none" w="med" len="med"/>
                    </a:lnL>
                    <a:lnR w="9525" cap="flat" cmpd="sng" algn="ctr">
                      <a:solidFill>
                        <a:srgbClr val="2B2A35">
                          <a:alpha val="10000"/>
                        </a:srgbClr>
                      </a:solidFill>
                      <a:prstDash val="solid"/>
                      <a:round/>
                      <a:headEnd type="none" w="med" len="med"/>
                      <a:tailEnd type="none" w="med" len="med"/>
                    </a:lnR>
                    <a:lnT w="9525" cap="flat" cmpd="sng" algn="ctr">
                      <a:solidFill>
                        <a:srgbClr val="2B2A35">
                          <a:alpha val="10000"/>
                        </a:srgbClr>
                      </a:solidFill>
                      <a:prstDash val="solid"/>
                      <a:round/>
                      <a:headEnd type="none" w="med" len="med"/>
                      <a:tailEnd type="none" w="med" len="med"/>
                    </a:lnT>
                    <a:lnB w="9525" cap="flat" cmpd="sng" algn="ctr">
                      <a:solidFill>
                        <a:srgbClr val="2B2A35">
                          <a:alpha val="10000"/>
                        </a:srgbClr>
                      </a:solidFill>
                      <a:prstDash val="solid"/>
                      <a:round/>
                      <a:headEnd type="none" w="med" len="med"/>
                      <a:tailEnd type="none" w="med" len="med"/>
                    </a:lnB>
                    <a:solidFill>
                      <a:srgbClr val="FFFFFF"/>
                    </a:solidFill>
                  </a:tcPr>
                </a:tc>
                <a:tc>
                  <a:txBody>
                    <a:bodyPr/>
                    <a:lstStyle/>
                    <a:p>
                      <a:pPr algn="l"/>
                      <a:r>
                        <a:rPr lang="en-US" sz="700" b="0" dirty="0">
                          <a:solidFill>
                            <a:srgbClr val="2B2A35"/>
                          </a:solidFill>
                          <a:latin typeface="Inter" pitchFamily="34" charset="0"/>
                          <a:ea typeface="Inter" pitchFamily="34" charset="-122"/>
                          <a:cs typeface="Inter" pitchFamily="34" charset="-120"/>
                        </a:rPr>
                        <a:t>Các tỉnh thành/vùng  ở Việt Nam.</a:t>
                      </a:r>
                      <a:endParaRPr lang="en-US" sz="675" dirty="0">
                        <a:latin typeface="Inter" charset="0"/>
                        <a:ea typeface="Inter" charset="0"/>
                        <a:cs typeface="Inter" charset="0"/>
                      </a:endParaRPr>
                    </a:p>
                  </a:txBody>
                  <a:tcPr marL="42863" marR="42863" marT="42863" marB="42863" anchor="t">
                    <a:lnL w="9525" cap="flat" cmpd="sng" algn="ctr">
                      <a:solidFill>
                        <a:srgbClr val="2B2A35">
                          <a:alpha val="10000"/>
                        </a:srgbClr>
                      </a:solidFill>
                      <a:prstDash val="solid"/>
                      <a:round/>
                      <a:headEnd type="none" w="med" len="med"/>
                      <a:tailEnd type="none" w="med" len="med"/>
                    </a:lnL>
                    <a:lnR w="9525" cap="flat" cmpd="sng" algn="ctr">
                      <a:solidFill>
                        <a:srgbClr val="2B2A35">
                          <a:alpha val="10000"/>
                        </a:srgbClr>
                      </a:solidFill>
                      <a:prstDash val="solid"/>
                      <a:round/>
                      <a:headEnd type="none" w="med" len="med"/>
                      <a:tailEnd type="none" w="med" len="med"/>
                    </a:lnR>
                    <a:lnT w="9525" cap="flat" cmpd="sng" algn="ctr">
                      <a:solidFill>
                        <a:srgbClr val="2B2A35">
                          <a:alpha val="10000"/>
                        </a:srgbClr>
                      </a:solidFill>
                      <a:prstDash val="solid"/>
                      <a:round/>
                      <a:headEnd type="none" w="med" len="med"/>
                      <a:tailEnd type="none" w="med" len="med"/>
                    </a:lnT>
                    <a:lnB w="9525" cap="flat" cmpd="sng" algn="ctr">
                      <a:solidFill>
                        <a:srgbClr val="2B2A35">
                          <a:alpha val="10000"/>
                        </a:srgbClr>
                      </a:solidFill>
                      <a:prstDash val="solid"/>
                      <a:round/>
                      <a:headEnd type="none" w="med" len="med"/>
                      <a:tailEnd type="none" w="med" len="med"/>
                    </a:lnB>
                    <a:solidFill>
                      <a:srgbClr val="FFFFFF"/>
                    </a:solidFill>
                  </a:tcPr>
                </a:tc>
              </a:tr>
              <a:tr h="313305">
                <a:tc>
                  <a:txBody>
                    <a:bodyPr/>
                    <a:lstStyle/>
                    <a:p>
                      <a:pPr algn="l"/>
                      <a:r>
                        <a:rPr lang="en-US" sz="700" dirty="0">
                          <a:solidFill>
                            <a:srgbClr val="2B2A35"/>
                          </a:solidFill>
                          <a:latin typeface="Inter" pitchFamily="34" charset="0"/>
                          <a:ea typeface="Inter" pitchFamily="34" charset="-122"/>
                          <a:cs typeface="Inter" pitchFamily="34" charset="-120"/>
                        </a:rPr>
                        <a:t>4</a:t>
                      </a:r>
                      <a:endParaRPr lang="en-US" sz="675" dirty="0">
                        <a:latin typeface="Inter" charset="0"/>
                        <a:ea typeface="Inter" charset="0"/>
                        <a:cs typeface="Inter" charset="0"/>
                      </a:endParaRPr>
                    </a:p>
                  </a:txBody>
                  <a:tcPr marL="42863" marR="42863" marT="42863" marB="42863" anchor="t">
                    <a:lnL w="9525" cap="flat" cmpd="sng" algn="ctr">
                      <a:solidFill>
                        <a:srgbClr val="2B2A35">
                          <a:alpha val="10000"/>
                        </a:srgbClr>
                      </a:solidFill>
                      <a:prstDash val="solid"/>
                      <a:round/>
                      <a:headEnd type="none" w="med" len="med"/>
                      <a:tailEnd type="none" w="med" len="med"/>
                    </a:lnL>
                    <a:lnR w="9525" cap="flat" cmpd="sng" algn="ctr">
                      <a:solidFill>
                        <a:srgbClr val="2B2A35">
                          <a:alpha val="10000"/>
                        </a:srgbClr>
                      </a:solidFill>
                      <a:prstDash val="solid"/>
                      <a:round/>
                      <a:headEnd type="none" w="med" len="med"/>
                      <a:tailEnd type="none" w="med" len="med"/>
                    </a:lnR>
                    <a:lnT w="9525" cap="flat" cmpd="sng" algn="ctr">
                      <a:solidFill>
                        <a:srgbClr val="2B2A35">
                          <a:alpha val="10000"/>
                        </a:srgbClr>
                      </a:solidFill>
                      <a:prstDash val="solid"/>
                      <a:round/>
                      <a:headEnd type="none" w="med" len="med"/>
                      <a:tailEnd type="none" w="med" len="med"/>
                    </a:lnT>
                    <a:lnB w="9525" cap="flat" cmpd="sng" algn="ctr">
                      <a:solidFill>
                        <a:srgbClr val="2B2A35">
                          <a:alpha val="10000"/>
                        </a:srgbClr>
                      </a:solidFill>
                      <a:prstDash val="solid"/>
                      <a:round/>
                      <a:headEnd type="none" w="med" len="med"/>
                      <a:tailEnd type="none" w="med" len="med"/>
                    </a:lnB>
                    <a:solidFill>
                      <a:srgbClr val="FFFFFF"/>
                    </a:solidFill>
                  </a:tcPr>
                </a:tc>
                <a:tc>
                  <a:txBody>
                    <a:bodyPr/>
                    <a:lstStyle/>
                    <a:p>
                      <a:pPr algn="l"/>
                      <a:r>
                        <a:rPr lang="en-US" sz="700" dirty="0">
                          <a:solidFill>
                            <a:srgbClr val="2B2A35"/>
                          </a:solidFill>
                          <a:latin typeface="Inter" pitchFamily="34" charset="0"/>
                          <a:ea typeface="Inter" pitchFamily="34" charset="-122"/>
                          <a:cs typeface="Inter" pitchFamily="34" charset="-120"/>
                        </a:rPr>
                        <a:t>2002 —&gt; 2022</a:t>
                      </a:r>
                      <a:endParaRPr lang="en-US" sz="675" dirty="0">
                        <a:latin typeface="Inter" charset="0"/>
                        <a:ea typeface="Inter" charset="0"/>
                        <a:cs typeface="Inter" charset="0"/>
                      </a:endParaRPr>
                    </a:p>
                  </a:txBody>
                  <a:tcPr marL="42863" marR="42863" marT="42863" marB="42863" anchor="t">
                    <a:lnL w="9525" cap="flat" cmpd="sng" algn="ctr">
                      <a:solidFill>
                        <a:srgbClr val="2B2A35">
                          <a:alpha val="10000"/>
                        </a:srgbClr>
                      </a:solidFill>
                      <a:prstDash val="solid"/>
                      <a:round/>
                      <a:headEnd type="none" w="med" len="med"/>
                      <a:tailEnd type="none" w="med" len="med"/>
                    </a:lnL>
                    <a:lnR w="9525" cap="flat" cmpd="sng" algn="ctr">
                      <a:solidFill>
                        <a:srgbClr val="2B2A35">
                          <a:alpha val="10000"/>
                        </a:srgbClr>
                      </a:solidFill>
                      <a:prstDash val="solid"/>
                      <a:round/>
                      <a:headEnd type="none" w="med" len="med"/>
                      <a:tailEnd type="none" w="med" len="med"/>
                    </a:lnR>
                    <a:lnT w="9525" cap="flat" cmpd="sng" algn="ctr">
                      <a:solidFill>
                        <a:srgbClr val="2B2A35">
                          <a:alpha val="10000"/>
                        </a:srgbClr>
                      </a:solidFill>
                      <a:prstDash val="solid"/>
                      <a:round/>
                      <a:headEnd type="none" w="med" len="med"/>
                      <a:tailEnd type="none" w="med" len="med"/>
                    </a:lnT>
                    <a:lnB w="9525" cap="flat" cmpd="sng" algn="ctr">
                      <a:solidFill>
                        <a:srgbClr val="2B2A35">
                          <a:alpha val="10000"/>
                        </a:srgbClr>
                      </a:solidFill>
                      <a:prstDash val="solid"/>
                      <a:round/>
                      <a:headEnd type="none" w="med" len="med"/>
                      <a:tailEnd type="none" w="med" len="med"/>
                    </a:lnB>
                    <a:solidFill>
                      <a:srgbClr val="FFFFFF"/>
                    </a:solidFill>
                  </a:tcPr>
                </a:tc>
                <a:tc>
                  <a:txBody>
                    <a:bodyPr/>
                    <a:lstStyle/>
                    <a:p>
                      <a:pPr algn="l"/>
                      <a:r>
                        <a:rPr lang="en-US" sz="700" dirty="0">
                          <a:solidFill>
                            <a:srgbClr val="2B2A35"/>
                          </a:solidFill>
                          <a:latin typeface="Inter" pitchFamily="34" charset="0"/>
                          <a:ea typeface="Inter" pitchFamily="34" charset="-122"/>
                          <a:cs typeface="Inter" pitchFamily="34" charset="-120"/>
                        </a:rPr>
                        <a:t>Số</a:t>
                      </a:r>
                      <a:endParaRPr lang="en-US" sz="675" dirty="0">
                        <a:latin typeface="Inter" charset="0"/>
                        <a:ea typeface="Inter" charset="0"/>
                        <a:cs typeface="Inter" charset="0"/>
                      </a:endParaRPr>
                    </a:p>
                  </a:txBody>
                  <a:tcPr marL="42863" marR="42863" marT="42863" marB="42863" anchor="t">
                    <a:lnL w="9525" cap="flat" cmpd="sng" algn="ctr">
                      <a:solidFill>
                        <a:srgbClr val="2B2A35">
                          <a:alpha val="10000"/>
                        </a:srgbClr>
                      </a:solidFill>
                      <a:prstDash val="solid"/>
                      <a:round/>
                      <a:headEnd type="none" w="med" len="med"/>
                      <a:tailEnd type="none" w="med" len="med"/>
                    </a:lnL>
                    <a:lnR w="9525" cap="flat" cmpd="sng" algn="ctr">
                      <a:solidFill>
                        <a:srgbClr val="2B2A35">
                          <a:alpha val="10000"/>
                        </a:srgbClr>
                      </a:solidFill>
                      <a:prstDash val="solid"/>
                      <a:round/>
                      <a:headEnd type="none" w="med" len="med"/>
                      <a:tailEnd type="none" w="med" len="med"/>
                    </a:lnR>
                    <a:lnT w="9525" cap="flat" cmpd="sng" algn="ctr">
                      <a:solidFill>
                        <a:srgbClr val="2B2A35">
                          <a:alpha val="10000"/>
                        </a:srgbClr>
                      </a:solidFill>
                      <a:prstDash val="solid"/>
                      <a:round/>
                      <a:headEnd type="none" w="med" len="med"/>
                      <a:tailEnd type="none" w="med" len="med"/>
                    </a:lnT>
                    <a:lnB w="9525" cap="flat" cmpd="sng" algn="ctr">
                      <a:solidFill>
                        <a:srgbClr val="2B2A35">
                          <a:alpha val="10000"/>
                        </a:srgbClr>
                      </a:solidFill>
                      <a:prstDash val="solid"/>
                      <a:round/>
                      <a:headEnd type="none" w="med" len="med"/>
                      <a:tailEnd type="none" w="med" len="med"/>
                    </a:lnB>
                    <a:solidFill>
                      <a:srgbClr val="FFFFFF"/>
                    </a:solidFill>
                  </a:tcPr>
                </a:tc>
                <a:tc>
                  <a:txBody>
                    <a:bodyPr/>
                    <a:lstStyle/>
                    <a:p>
                      <a:pPr algn="l"/>
                      <a:r>
                        <a:rPr lang="en-US" sz="700" b="0" dirty="0">
                          <a:solidFill>
                            <a:srgbClr val="2B2A35"/>
                          </a:solidFill>
                          <a:latin typeface="Inter" pitchFamily="34" charset="0"/>
                          <a:ea typeface="Inter" pitchFamily="34" charset="-122"/>
                          <a:cs typeface="Inter" pitchFamily="34" charset="-120"/>
                        </a:rPr>
                        <a:t>Chỉ số của Main_Feature hoặc Sub_Feature tương ứng với các năm.</a:t>
                      </a:r>
                      <a:endParaRPr lang="en-US" sz="675" dirty="0">
                        <a:latin typeface="Inter" charset="0"/>
                        <a:ea typeface="Inter" charset="0"/>
                        <a:cs typeface="Inter" charset="0"/>
                      </a:endParaRPr>
                    </a:p>
                  </a:txBody>
                  <a:tcPr marL="42863" marR="42863" marT="42863" marB="42863" anchor="t">
                    <a:lnL w="9525" cap="flat" cmpd="sng" algn="ctr">
                      <a:solidFill>
                        <a:srgbClr val="2B2A35">
                          <a:alpha val="10000"/>
                        </a:srgbClr>
                      </a:solidFill>
                      <a:prstDash val="solid"/>
                      <a:round/>
                      <a:headEnd type="none" w="med" len="med"/>
                      <a:tailEnd type="none" w="med" len="med"/>
                    </a:lnL>
                    <a:lnR w="9525" cap="flat" cmpd="sng" algn="ctr">
                      <a:solidFill>
                        <a:srgbClr val="2B2A35">
                          <a:alpha val="10000"/>
                        </a:srgbClr>
                      </a:solidFill>
                      <a:prstDash val="solid"/>
                      <a:round/>
                      <a:headEnd type="none" w="med" len="med"/>
                      <a:tailEnd type="none" w="med" len="med"/>
                    </a:lnR>
                    <a:lnT w="9525" cap="flat" cmpd="sng" algn="ctr">
                      <a:solidFill>
                        <a:srgbClr val="2B2A35">
                          <a:alpha val="10000"/>
                        </a:srgbClr>
                      </a:solidFill>
                      <a:prstDash val="solid"/>
                      <a:round/>
                      <a:headEnd type="none" w="med" len="med"/>
                      <a:tailEnd type="none" w="med" len="med"/>
                    </a:lnT>
                    <a:lnB w="9525" cap="flat" cmpd="sng" algn="ctr">
                      <a:solidFill>
                        <a:srgbClr val="2B2A35">
                          <a:alpha val="10000"/>
                        </a:srgbClr>
                      </a:solidFill>
                      <a:prstDash val="solid"/>
                      <a:round/>
                      <a:headEnd type="none" w="med" len="med"/>
                      <a:tailEnd type="none" w="med" len="med"/>
                    </a:lnB>
                    <a:solidFill>
                      <a:srgbClr val="FFFFFF"/>
                    </a:solidFill>
                  </a:tcPr>
                </a:tc>
              </a:tr>
            </a:tbl>
          </a:graphicData>
        </a:graphic>
      </p:graphicFrame>
      <p:sp>
        <p:nvSpPr>
          <p:cNvPr id="10" name="Text 4"/>
          <p:cNvSpPr/>
          <p:nvPr/>
        </p:nvSpPr>
        <p:spPr>
          <a:xfrm>
            <a:off x="762000" y="4134369"/>
            <a:ext cx="1828800" cy="152400"/>
          </a:xfrm>
          <a:prstGeom prst="rect">
            <a:avLst/>
          </a:prstGeom>
          <a:noFill/>
          <a:ln/>
        </p:spPr>
        <p:txBody>
          <a:bodyPr wrap="square" lIns="0" tIns="0" rIns="0" bIns="0" rtlCol="0" anchor="t"/>
          <a:lstStyle/>
          <a:p>
            <a:pPr algn="l">
              <a:lnSpc>
                <a:spcPts val="1200"/>
              </a:lnSpc>
            </a:pPr>
            <a:r>
              <a:rPr lang="en-US" sz="800" b="0" spc="-12" kern="0" dirty="0">
                <a:solidFill>
                  <a:srgbClr val="545465"/>
                </a:solidFill>
                <a:latin typeface="Inter" pitchFamily="34" charset="0"/>
                <a:ea typeface="Inter" pitchFamily="34" charset="-122"/>
                <a:cs typeface="Inter" pitchFamily="34" charset="-120"/>
              </a:rPr>
              <a:t>Bộ dữ liệu hoàn chỉnh:</a:t>
            </a:r>
            <a:endParaRPr lang="en-US" sz="750" dirty="0"/>
          </a:p>
        </p:txBody>
      </p:sp>
      <p:sp>
        <p:nvSpPr>
          <p:cNvPr id="11" name="Shape 5"/>
          <p:cNvSpPr/>
          <p:nvPr/>
        </p:nvSpPr>
        <p:spPr>
          <a:xfrm rot="5400000">
            <a:off x="4195750" y="2829827"/>
            <a:ext cx="326673" cy="0"/>
          </a:xfrm>
          <a:prstGeom prst="line">
            <a:avLst/>
          </a:prstGeom>
          <a:solidFill>
            <a:srgbClr val="FFFFFF"/>
          </a:solidFill>
          <a:ln w="21167">
            <a:solidFill>
              <a:srgbClr val="2B2A35"/>
            </a:solidFill>
            <a:prstDash val="solid"/>
            <a:headEnd type="none"/>
            <a:tailEnd type="arrow"/>
          </a:ln>
        </p:spPr>
      </p:sp>
      <p:sp>
        <p:nvSpPr>
          <p:cNvPr id="12" name="Shape 6"/>
          <p:cNvSpPr/>
          <p:nvPr/>
        </p:nvSpPr>
        <p:spPr>
          <a:xfrm rot="5400000">
            <a:off x="4195837" y="1765356"/>
            <a:ext cx="326673" cy="0"/>
          </a:xfrm>
          <a:prstGeom prst="line">
            <a:avLst/>
          </a:prstGeom>
          <a:solidFill>
            <a:srgbClr val="FFFFFF"/>
          </a:solidFill>
          <a:ln w="21167">
            <a:solidFill>
              <a:srgbClr val="2B2A35"/>
            </a:solidFill>
            <a:prstDash val="solid"/>
            <a:headEnd type="none"/>
            <a:tailEnd type="arrow"/>
          </a:ln>
        </p:spPr>
      </p:sp>
      <p:pic>
        <p:nvPicPr>
          <p:cNvPr id="13" name="Image 2" descr="https://pitch-assets-ccb95893-de3f-4266-973c-20049231b248.s3.eu-west-1.amazonaws.com/try-pitch-pdf-export-logo.svg">
            <a:hlinkClick r:id="rId5" tooltip=""/>
          </p:cNvPr>
          <p:cNvPicPr>
            <a:picLocks noChangeAspect="1"/>
          </p:cNvPicPr>
          <p:nvPr/>
        </p:nvPicPr>
        <p:blipFill>
          <a:blip r:embed="rId3">
            <a:extLst>
              <a:ext uri="{96DAC541-7B7A-43D3-8B79-37D633B846F1}">
                <asvg:svgBlip xmlns:asvg="http://schemas.microsoft.com/office/drawing/2016/SVG/main" r:embed="rId4"/>
              </a:ext>
            </a:extLst>
          </a:blip>
          <a:srcRect l="0" r="0" t="0" b="0"/>
          <a:stretch/>
        </p:blipFill>
        <p:spPr>
          <a:xfrm>
            <a:off x="136595" y="4803153"/>
            <a:ext cx="515221" cy="227303"/>
          </a:xfrm>
          <a:prstGeom prst="rect">
            <a:avLst/>
          </a:prstGeom>
        </p:spPr>
      </p:pic>
      <p:sp>
        <p:nvSpPr>
          <p:cNvPr id="25" name="Slide Number Placeholder 0"/>
          <p:cNvSpPr>
            <a:spLocks noGrp="1"/>
          </p:cNvSpPr>
          <p:nvPr>
            <p:ph type="sldNum" sz="quarter" idx="4294967295"/>
          </p:nvPr>
        </p:nvSpPr>
        <p:spPr>
          <a:xfrm>
            <a:off x="8778240" y="4754880"/>
            <a:ext cx="800000" cy="300000"/>
          </a:xfrm>
          <a:prstGeom prst="rect">
            <a:avLst/>
          </a:prstGeom>
          <a:extLst>
            <a:ext uri="{C572A759-6A51-4108-AA02-DFA0A04FC94B}">
              <ma14:wrappingTextBoxFlag xmlns:ma14="http://schemas.microsoft.com/office/mac/drawingml/2011/main" val="0"/>
            </a:ext>
          </a:extLst>
        </p:spPr>
        <p:txBody>
          <a:bodyPr/>
          <a:lstStyle>
            <a:lvl1pPr>
              <a:defRPr sz="1300">
                <a:solidFill>
                  <a:srgbClr val="545465"/>
                </a:solidFill>
                <a:latin typeface="Calibri"/>
                <a:ea typeface="Calibri"/>
                <a:cs typeface="Calibri"/>
              </a:defRPr>
            </a:lvl1pPr>
          </a:lstStyle>
          <a:p>
            <a:pPr algn="l"/>
            <a:fld id="{F7021451-1387-4CA6-816F-3879F97B5CBC}" type="slidenum">
              <a:rPr b="0" lang="en-US"/>
              <a:t>4</a:t>
            </a:fld>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solidFill>
          <a:srgbClr val="FAFAFC"/>
        </a:solidFill>
      </p:bgPr>
    </p:bg>
    <p:spTree>
      <p:nvGrpSpPr>
        <p:cNvPr id="1" name=""/>
        <p:cNvGrpSpPr/>
        <p:nvPr/>
      </p:nvGrpSpPr>
      <p:grpSpPr>
        <a:xfrm>
          <a:off x="0" y="0"/>
          <a:ext cx="0" cy="0"/>
          <a:chOff x="0" y="0"/>
          <a:chExt cx="0" cy="0"/>
        </a:xfrm>
      </p:grpSpPr>
      <p:sp>
        <p:nvSpPr>
          <p:cNvPr id="3" name="Text 0"/>
          <p:cNvSpPr/>
          <p:nvPr/>
        </p:nvSpPr>
        <p:spPr>
          <a:xfrm>
            <a:off x="1881337" y="148336"/>
            <a:ext cx="5486400" cy="297135"/>
          </a:xfrm>
          <a:prstGeom prst="rect">
            <a:avLst/>
          </a:prstGeom>
          <a:noFill/>
          <a:ln/>
        </p:spPr>
        <p:txBody>
          <a:bodyPr wrap="square" lIns="0" tIns="0" rIns="0" bIns="0" rtlCol="0" anchor="t"/>
          <a:lstStyle/>
          <a:p>
            <a:pPr algn="ctr">
              <a:lnSpc>
                <a:spcPts val="2340"/>
              </a:lnSpc>
            </a:pPr>
            <a:r>
              <a:rPr lang="en-US" sz="1800" b="1" spc="-24" kern="0" dirty="0">
                <a:solidFill>
                  <a:srgbClr val="2B2A35"/>
                </a:solidFill>
                <a:latin typeface="Inter" pitchFamily="34" charset="0"/>
                <a:ea typeface="Inter" pitchFamily="34" charset="-122"/>
                <a:cs typeface="Inter" pitchFamily="34" charset="-120"/>
              </a:rPr>
              <a:t>Khai phá dữ liệu</a:t>
            </a:r>
            <a:endParaRPr lang="en-US" sz="1800" dirty="0"/>
          </a:p>
        </p:txBody>
      </p:sp>
      <p:pic>
        <p:nvPicPr>
          <p:cNvPr id="4" name="Image 0" descr="https://pitch-assets-ccb95893-de3f-4266-973c-20049231b248.s3.eu-west-1.amazonaws.com/6faa16fd-83f3-49b1-9369-d66d7db1517b?pitch-bytes=524162&amp;pitch-content-type=image%2Fpng">    </p:cNvPr>
          <p:cNvPicPr>
            <a:picLocks noChangeAspect="1"/>
          </p:cNvPicPr>
          <p:nvPr/>
        </p:nvPicPr>
        <p:blipFill>
          <a:blip r:embed="rId1"/>
          <a:srcRect l="0" r="0" t="0" b="0"/>
          <a:stretch/>
        </p:blipFill>
        <p:spPr>
          <a:xfrm>
            <a:off x="2870652" y="678474"/>
            <a:ext cx="3406281" cy="3406281"/>
          </a:xfrm>
          <a:prstGeom prst="rect">
            <a:avLst/>
          </a:prstGeom>
          <a:effectLst>
            <a:outerShdw sx="100000" sy="100000" kx="0" ky="0" algn="bl" rotWithShape="0" blurRad="406400" dist="50800" dir="5400000">
              <a:srgbClr val="000000">
                <a:alpha val="20000"/>
              </a:srgbClr>
            </a:outerShdw>
          </a:effectLst>
        </p:spPr>
      </p:pic>
      <p:sp>
        <p:nvSpPr>
          <p:cNvPr id="5" name="Text 1"/>
          <p:cNvSpPr/>
          <p:nvPr/>
        </p:nvSpPr>
        <p:spPr>
          <a:xfrm>
            <a:off x="1614183" y="4240648"/>
            <a:ext cx="6400800" cy="594360"/>
          </a:xfrm>
          <a:prstGeom prst="rect">
            <a:avLst/>
          </a:prstGeom>
          <a:noFill/>
          <a:ln/>
        </p:spPr>
        <p:txBody>
          <a:bodyPr wrap="square" lIns="0" tIns="0" rIns="0" bIns="0" rtlCol="0" anchor="t"/>
          <a:lstStyle/>
          <a:p>
            <a:pPr algn="ctr">
              <a:lnSpc>
                <a:spcPts val="1560"/>
              </a:lnSpc>
            </a:pPr>
            <a:r>
              <a:rPr lang="en-US" sz="1000" b="1" i="1" spc="-12" kern="0" dirty="0">
                <a:solidFill>
                  <a:srgbClr val="545465"/>
                </a:solidFill>
                <a:latin typeface="Inter" pitchFamily="34" charset="0"/>
                <a:ea typeface="Inter" pitchFamily="34" charset="-122"/>
                <a:cs typeface="Inter" pitchFamily="34" charset="-120"/>
              </a:rPr>
              <a:t>32/36 thuộc tính có chứa outlier. Giá trị outlier nhiều ở các thuộc tính có chứa các thuộc tính con.</a:t>
            </a:r>
            <a:endParaRPr lang="en-US" sz="975" dirty="0"/>
          </a:p>
          <a:p>
            <a:pPr algn="ctr">
              <a:lnSpc>
                <a:spcPts val="1560"/>
              </a:lnSpc>
            </a:pPr>
            <a:r>
              <a:rPr lang="en-US" sz="1000" b="1" i="1" spc="-12" kern="0" dirty="0">
                <a:solidFill>
                  <a:srgbClr val="545465"/>
                </a:solidFill>
                <a:latin typeface="Inter" pitchFamily="34" charset="0"/>
                <a:ea typeface="Inter" pitchFamily="34" charset="-122"/>
                <a:cs typeface="Inter" pitchFamily="34" charset="-120"/>
              </a:rPr>
              <a:t>Phân phối đồng đều và ít biến động.</a:t>
            </a:r>
            <a:endParaRPr lang="en-US" sz="975" dirty="0"/>
          </a:p>
          <a:p>
            <a:pPr algn="ctr">
              <a:lnSpc>
                <a:spcPts val="1560"/>
              </a:lnSpc>
            </a:pPr>
            <a:r>
              <a:rPr lang="en-US" sz="1000" b="1" i="1" spc="-12" kern="0" dirty="0">
                <a:solidFill>
                  <a:srgbClr val="545465"/>
                </a:solidFill>
                <a:latin typeface="Inter" pitchFamily="34" charset="0"/>
                <a:ea typeface="Inter" pitchFamily="34" charset="-122"/>
                <a:cs typeface="Inter" pitchFamily="34" charset="-120"/>
              </a:rPr>
              <a:t>13/37 thuộc tính chứa dữ liệu ít hơn 3 năm.</a:t>
            </a:r>
            <a:endParaRPr lang="en-US" sz="975" dirty="0"/>
          </a:p>
        </p:txBody>
      </p:sp>
      <p:pic>
        <p:nvPicPr>
          <p:cNvPr id="6" name="Image 1" descr="https://pitch-assets-ccb95893-de3f-4266-973c-20049231b248.s3.eu-west-1.amazonaws.com/try-pitch-pdf-export-logo.svg">
            <a:hlinkClick r:id="rId4" tooltip=""/>
          </p:cNvPr>
          <p:cNvPicPr>
            <a:picLocks noChangeAspect="1"/>
          </p:cNvPicPr>
          <p:nvPr/>
        </p:nvPicPr>
        <p:blipFill>
          <a:blip r:embed="rId2">
            <a:extLst>
              <a:ext uri="{96DAC541-7B7A-43D3-8B79-37D633B846F1}">
                <asvg:svgBlip xmlns:asvg="http://schemas.microsoft.com/office/drawing/2016/SVG/main" r:embed="rId3"/>
              </a:ext>
            </a:extLst>
          </a:blip>
          <a:srcRect l="0" r="0" t="0" b="0"/>
          <a:stretch/>
        </p:blipFill>
        <p:spPr>
          <a:xfrm>
            <a:off x="136595" y="4803153"/>
            <a:ext cx="515221" cy="227303"/>
          </a:xfrm>
          <a:prstGeom prst="rect">
            <a:avLst/>
          </a:prstGeom>
        </p:spPr>
      </p:pic>
      <p:sp>
        <p:nvSpPr>
          <p:cNvPr id="25" name="Slide Number Placeholder 0"/>
          <p:cNvSpPr>
            <a:spLocks noGrp="1"/>
          </p:cNvSpPr>
          <p:nvPr>
            <p:ph type="sldNum" sz="quarter" idx="4294967295"/>
          </p:nvPr>
        </p:nvSpPr>
        <p:spPr>
          <a:xfrm>
            <a:off x="8778240" y="4754880"/>
            <a:ext cx="800000" cy="300000"/>
          </a:xfrm>
          <a:prstGeom prst="rect">
            <a:avLst/>
          </a:prstGeom>
          <a:extLst>
            <a:ext uri="{C572A759-6A51-4108-AA02-DFA0A04FC94B}">
              <ma14:wrappingTextBoxFlag xmlns:ma14="http://schemas.microsoft.com/office/mac/drawingml/2011/main" val="0"/>
            </a:ext>
          </a:extLst>
        </p:spPr>
        <p:txBody>
          <a:bodyPr/>
          <a:lstStyle>
            <a:lvl1pPr>
              <a:defRPr sz="1300">
                <a:solidFill>
                  <a:srgbClr val="545465"/>
                </a:solidFill>
                <a:latin typeface="Calibri"/>
                <a:ea typeface="Calibri"/>
                <a:cs typeface="Calibri"/>
              </a:defRPr>
            </a:lvl1pPr>
          </a:lstStyle>
          <a:p>
            <a:pPr algn="l"/>
            <a:fld id="{F7021451-1387-4CA6-816F-3879F97B5CBC}" type="slidenum">
              <a:rPr b="0" lang="en-US"/>
              <a:t>5</a:t>
            </a:fld>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solidFill>
          <a:srgbClr val="FAFAFC"/>
        </a:solidFill>
      </p:bgPr>
    </p:bg>
    <p:spTree>
      <p:nvGrpSpPr>
        <p:cNvPr id="1" name=""/>
        <p:cNvGrpSpPr/>
        <p:nvPr/>
      </p:nvGrpSpPr>
      <p:grpSpPr>
        <a:xfrm>
          <a:off x="0" y="0"/>
          <a:ext cx="0" cy="0"/>
          <a:chOff x="0" y="0"/>
          <a:chExt cx="0" cy="0"/>
        </a:xfrm>
      </p:grpSpPr>
      <p:sp>
        <p:nvSpPr>
          <p:cNvPr id="3" name="Text 0"/>
          <p:cNvSpPr/>
          <p:nvPr/>
        </p:nvSpPr>
        <p:spPr>
          <a:xfrm>
            <a:off x="1977141" y="234263"/>
            <a:ext cx="5486400" cy="297135"/>
          </a:xfrm>
          <a:prstGeom prst="rect">
            <a:avLst/>
          </a:prstGeom>
          <a:noFill/>
          <a:ln/>
        </p:spPr>
        <p:txBody>
          <a:bodyPr wrap="square" lIns="0" tIns="0" rIns="0" bIns="0" rtlCol="0" anchor="t"/>
          <a:lstStyle/>
          <a:p>
            <a:pPr algn="ctr">
              <a:lnSpc>
                <a:spcPts val="2340"/>
              </a:lnSpc>
            </a:pPr>
            <a:r>
              <a:rPr lang="en-US" sz="1800" b="1" spc="-24" kern="0" dirty="0">
                <a:solidFill>
                  <a:srgbClr val="2B2A35"/>
                </a:solidFill>
                <a:latin typeface="Inter" pitchFamily="34" charset="0"/>
                <a:ea typeface="Inter" pitchFamily="34" charset="-122"/>
                <a:cs typeface="Inter" pitchFamily="34" charset="-120"/>
              </a:rPr>
              <a:t>Tiền xử lý dữ liệu và tạo 4 chỉ số đánh giá</a:t>
            </a:r>
            <a:endParaRPr lang="en-US" sz="1800" dirty="0"/>
          </a:p>
        </p:txBody>
      </p:sp>
      <p:sp>
        <p:nvSpPr>
          <p:cNvPr id="4" name="Text 1"/>
          <p:cNvSpPr/>
          <p:nvPr/>
        </p:nvSpPr>
        <p:spPr>
          <a:xfrm>
            <a:off x="2042074" y="983800"/>
            <a:ext cx="2529248" cy="3175901"/>
          </a:xfrm>
          <a:prstGeom prst="roundRect">
            <a:avLst>
              <a:gd name="adj" fmla="val -36153"/>
            </a:avLst>
          </a:prstGeom>
          <a:solidFill>
            <a:srgbClr val="000000">
              <a:alpha val="0"/>
            </a:srgbClr>
          </a:solidFill>
          <a:ln w="21167">
            <a:solidFill>
              <a:srgbClr val="939DA8"/>
            </a:solidFill>
          </a:ln>
        </p:spPr>
        <p:txBody>
          <a:bodyPr wrap="square" lIns="140514" tIns="374933" rIns="140514" bIns="374933" rtlCol="0" anchor="ctr"/>
          <a:lstStyle/>
          <a:p>
            <a:pPr algn="l">
              <a:lnSpc>
                <a:spcPts val="1200"/>
              </a:lnSpc>
            </a:pPr>
            <a:endParaRPr lang="en-US" sz="750" dirty="0"/>
          </a:p>
          <a:p>
            <a:pPr algn="l">
              <a:lnSpc>
                <a:spcPts val="1200"/>
              </a:lnSpc>
            </a:pPr>
            <a:r>
              <a:rPr lang="en-US" sz="800" b="1" spc="-12" kern="0" dirty="0">
                <a:solidFill>
                  <a:srgbClr val="2B2A35"/>
                </a:solidFill>
              </a:rPr>
              <a:t>Tiền xử lý cho phân tích và thăm dò:</a:t>
            </a:r>
            <a:endParaRPr lang="en-US" sz="750" dirty="0"/>
          </a:p>
          <a:p>
            <a:pPr algn="l" marL="190500" indent="-190500">
              <a:lnSpc>
                <a:spcPts val="1200"/>
              </a:lnSpc>
              <a:buSzPct val="100000"/>
              <a:buChar char="•"/>
            </a:pPr>
            <a:r>
              <a:rPr lang="en-US" sz="800" spc="-12" kern="0" dirty="0">
                <a:solidFill>
                  <a:srgbClr val="2B2A35"/>
                </a:solidFill>
              </a:rPr>
              <a:t>Chuẩn hóa unicode và kiểu số, tách thuộc tính con.</a:t>
            </a:r>
            <a:endParaRPr lang="en-US" sz="750" dirty="0"/>
          </a:p>
          <a:p>
            <a:pPr algn="l" marL="190500" indent="-190500">
              <a:lnSpc>
                <a:spcPts val="1200"/>
              </a:lnSpc>
              <a:buSzPct val="100000"/>
              <a:buChar char="•"/>
            </a:pPr>
            <a:r>
              <a:rPr lang="en-US" sz="800" spc="-12" kern="0" dirty="0">
                <a:solidFill>
                  <a:srgbClr val="2B2A35"/>
                </a:solidFill>
              </a:rPr>
              <a:t>Xử lý dữ liệu khuyết với ký tự ".." và loại bỏ thuộc tính không phù hợp.</a:t>
            </a:r>
            <a:endParaRPr lang="en-US" sz="750" dirty="0"/>
          </a:p>
          <a:p>
            <a:pPr algn="l" marL="190500" indent="-190500">
              <a:lnSpc>
                <a:spcPts val="1200"/>
              </a:lnSpc>
              <a:buSzPct val="100000"/>
              <a:buChar char="•"/>
            </a:pPr>
            <a:r>
              <a:rPr lang="en-US" sz="800" spc="-12" kern="0" dirty="0">
                <a:solidFill>
                  <a:srgbClr val="2B2A35"/>
                </a:solidFill>
              </a:rPr>
              <a:t>Thu được bộ dữ liệu phụ với 44 thuộc tính.</a:t>
            </a:r>
            <a:endParaRPr lang="en-US" sz="750" dirty="0"/>
          </a:p>
          <a:p>
            <a:pPr algn="l">
              <a:lnSpc>
                <a:spcPts val="1200"/>
              </a:lnSpc>
            </a:pPr>
            <a:r>
              <a:rPr lang="en-US" sz="800" b="1" spc="-12" kern="0" dirty="0">
                <a:solidFill>
                  <a:srgbClr val="2B2A35"/>
                </a:solidFill>
              </a:rPr>
              <a:t>Tiền xử lý cho dữ liệu huấn luyện mô hình:</a:t>
            </a:r>
            <a:endParaRPr lang="en-US" sz="750" dirty="0"/>
          </a:p>
          <a:p>
            <a:pPr algn="l" marL="190500" indent="-190500">
              <a:lnSpc>
                <a:spcPts val="1200"/>
              </a:lnSpc>
              <a:buSzPct val="100000"/>
              <a:buChar char="•"/>
            </a:pPr>
            <a:r>
              <a:rPr lang="en-US" sz="800" spc="-12" kern="0" dirty="0">
                <a:solidFill>
                  <a:srgbClr val="2B2A35"/>
                </a:solidFill>
              </a:rPr>
              <a:t>Tăng cường dữ liệu theo giá trị HDI từ năm 2018 đến 2021.</a:t>
            </a:r>
            <a:endParaRPr lang="en-US" sz="750" dirty="0"/>
          </a:p>
          <a:p>
            <a:pPr algn="l" marL="190500" indent="-190500">
              <a:lnSpc>
                <a:spcPts val="1200"/>
              </a:lnSpc>
              <a:buSzPct val="100000"/>
              <a:buChar char="•"/>
            </a:pPr>
            <a:r>
              <a:rPr lang="en-US" sz="800" spc="-12" kern="0" dirty="0">
                <a:solidFill>
                  <a:srgbClr val="2B2A35"/>
                </a:solidFill>
              </a:rPr>
              <a:t>Tách thuộc tính con, loại bỏ thuộc tính có nhiều dữ liệu khuyết.</a:t>
            </a:r>
            <a:endParaRPr lang="en-US" sz="750" dirty="0"/>
          </a:p>
          <a:p>
            <a:pPr algn="l" marL="190500" indent="-190500">
              <a:lnSpc>
                <a:spcPts val="1200"/>
              </a:lnSpc>
              <a:buSzPct val="100000"/>
              <a:buChar char="•"/>
            </a:pPr>
            <a:r>
              <a:rPr lang="en-US" sz="800" spc="-12" kern="0" dirty="0">
                <a:solidFill>
                  <a:srgbClr val="2B2A35"/>
                </a:solidFill>
              </a:rPr>
              <a:t>Lựa chọn giá trị điền khuyết là 0, mean, mode cho biến định lượng.</a:t>
            </a:r>
            <a:endParaRPr lang="en-US" sz="750" dirty="0"/>
          </a:p>
          <a:p>
            <a:pPr algn="l" marL="190500" indent="-190500">
              <a:lnSpc>
                <a:spcPts val="1200"/>
              </a:lnSpc>
              <a:buSzPct val="100000"/>
              <a:buChar char="•"/>
            </a:pPr>
            <a:r>
              <a:rPr lang="en-US" sz="800" spc="-12" kern="0" dirty="0">
                <a:solidFill>
                  <a:srgbClr val="2B2A35"/>
                </a:solidFill>
              </a:rPr>
              <a:t>Thu được bộ dữ liệu huấn luyện gồm 36 thuộc tính và 1 biến mục tiêu (HDI).</a:t>
            </a:r>
            <a:endParaRPr lang="en-US" sz="750" dirty="0"/>
          </a:p>
        </p:txBody>
      </p:sp>
      <p:pic>
        <p:nvPicPr>
          <p:cNvPr id="5" name="Image 0" descr="https://external-media.api.pitch.com/provider/icons8/fluent/doctors-bag.svg">    </p:cNvPr>
          <p:cNvPicPr>
            <a:picLocks noChangeAspect="1"/>
          </p:cNvPicPr>
          <p:nvPr/>
        </p:nvPicPr>
        <p:blipFill>
          <a:blip r:embed="rId1">
            <a:extLst>
              <a:ext uri="{96DAC541-7B7A-43D3-8B79-37D633B846F1}">
                <asvg:svgBlip xmlns:asvg="http://schemas.microsoft.com/office/drawing/2016/SVG/main" r:embed="rId2"/>
              </a:ext>
            </a:extLst>
          </a:blip>
          <a:srcRect l="0" r="0" t="0" b="0"/>
          <a:stretch/>
        </p:blipFill>
        <p:spPr>
          <a:xfrm>
            <a:off x="5860557" y="1917845"/>
            <a:ext cx="514350" cy="514350"/>
          </a:xfrm>
          <a:prstGeom prst="rect">
            <a:avLst/>
          </a:prstGeom>
          <a:effectLst>
            <a:outerShdw sx="100000" sy="100000" kx="0" ky="0" algn="bl" rotWithShape="0" blurRad="406400" dist="50800" dir="5400000">
              <a:srgbClr val="000000">
                <a:alpha val="20000"/>
              </a:srgbClr>
            </a:outerShdw>
          </a:effectLst>
        </p:spPr>
      </p:pic>
      <p:pic>
        <p:nvPicPr>
          <p:cNvPr id="6" name="Image 1" descr="https://external-media.api.pitch.com/provider/icons8/fluent/security-checked.svg">    </p:cNvPr>
          <p:cNvPicPr>
            <a:picLocks noChangeAspect="1"/>
          </p:cNvPicPr>
          <p:nvPr/>
        </p:nvPicPr>
        <p:blipFill>
          <a:blip r:embed="rId3">
            <a:extLst>
              <a:ext uri="{96DAC541-7B7A-43D3-8B79-37D633B846F1}">
                <asvg:svgBlip xmlns:asvg="http://schemas.microsoft.com/office/drawing/2016/SVG/main" r:embed="rId4"/>
              </a:ext>
            </a:extLst>
          </a:blip>
          <a:srcRect l="0" r="0" t="0" b="0"/>
          <a:stretch/>
        </p:blipFill>
        <p:spPr>
          <a:xfrm>
            <a:off x="5860557" y="3643620"/>
            <a:ext cx="514350" cy="514350"/>
          </a:xfrm>
          <a:prstGeom prst="rect">
            <a:avLst/>
          </a:prstGeom>
          <a:effectLst>
            <a:outerShdw sx="100000" sy="100000" kx="0" ky="0" algn="bl" rotWithShape="0" blurRad="406400" dist="50800" dir="5400000">
              <a:srgbClr val="000000">
                <a:alpha val="20000"/>
              </a:srgbClr>
            </a:outerShdw>
          </a:effectLst>
        </p:spPr>
      </p:pic>
      <p:pic>
        <p:nvPicPr>
          <p:cNvPr id="7" name="Image 2" descr="https://external-media.api.pitch.com/provider/icons8/fluent/money.svg">    </p:cNvPr>
          <p:cNvPicPr>
            <a:picLocks noChangeAspect="1"/>
          </p:cNvPicPr>
          <p:nvPr/>
        </p:nvPicPr>
        <p:blipFill>
          <a:blip r:embed="rId5">
            <a:extLst>
              <a:ext uri="{96DAC541-7B7A-43D3-8B79-37D633B846F1}">
                <asvg:svgBlip xmlns:asvg="http://schemas.microsoft.com/office/drawing/2016/SVG/main" r:embed="rId6"/>
              </a:ext>
            </a:extLst>
          </a:blip>
          <a:srcRect l="0" r="0" t="0" b="0"/>
          <a:stretch/>
        </p:blipFill>
        <p:spPr>
          <a:xfrm>
            <a:off x="5860557" y="2856772"/>
            <a:ext cx="514350" cy="514350"/>
          </a:xfrm>
          <a:prstGeom prst="rect">
            <a:avLst/>
          </a:prstGeom>
          <a:effectLst>
            <a:outerShdw sx="100000" sy="100000" kx="0" ky="0" algn="bl" rotWithShape="0" blurRad="406400" dist="50800" dir="5400000">
              <a:srgbClr val="000000">
                <a:alpha val="20000"/>
              </a:srgbClr>
            </a:outerShdw>
          </a:effectLst>
        </p:spPr>
      </p:pic>
      <p:pic>
        <p:nvPicPr>
          <p:cNvPr id="8" name="Image 3" descr="https://external-media.api.pitch.com/provider/icons8/fluent/work--v2.svg">    </p:cNvPr>
          <p:cNvPicPr>
            <a:picLocks noChangeAspect="1"/>
          </p:cNvPicPr>
          <p:nvPr/>
        </p:nvPicPr>
        <p:blipFill>
          <a:blip r:embed="rId7">
            <a:extLst>
              <a:ext uri="{96DAC541-7B7A-43D3-8B79-37D633B846F1}">
                <asvg:svgBlip xmlns:asvg="http://schemas.microsoft.com/office/drawing/2016/SVG/main" r:embed="rId8"/>
              </a:ext>
            </a:extLst>
          </a:blip>
          <a:srcRect l="0" r="0" t="0" b="0"/>
          <a:stretch/>
        </p:blipFill>
        <p:spPr>
          <a:xfrm>
            <a:off x="5861333" y="2645688"/>
            <a:ext cx="484763" cy="484763"/>
          </a:xfrm>
          <a:prstGeom prst="rect">
            <a:avLst/>
          </a:prstGeom>
          <a:effectLst>
            <a:outerShdw sx="100000" sy="100000" kx="0" ky="0" algn="bl" rotWithShape="0" blurRad="406400" dist="50800" dir="5400000">
              <a:srgbClr val="000000">
                <a:alpha val="20000"/>
              </a:srgbClr>
            </a:outerShdw>
          </a:effectLst>
        </p:spPr>
      </p:pic>
      <p:pic>
        <p:nvPicPr>
          <p:cNvPr id="9" name="Image 4" descr="https://pitch-assets-ccb95893-de3f-4266-973c-20049231b248.s3.eu-west-1.amazonaws.com/639cf066-ec4f-45cc-902e-3db1d6a4cd49?pitch-bytes=38267&amp;pitch-content-type=image%2Fpng">    </p:cNvPr>
          <p:cNvPicPr>
            <a:picLocks noChangeAspect="1"/>
          </p:cNvPicPr>
          <p:nvPr/>
        </p:nvPicPr>
        <p:blipFill>
          <a:blip r:embed="rId9"/>
          <a:srcRect l="0" r="0" t="0" b="0"/>
          <a:stretch/>
        </p:blipFill>
        <p:spPr>
          <a:xfrm>
            <a:off x="5816369" y="1050444"/>
            <a:ext cx="559745" cy="559745"/>
          </a:xfrm>
          <a:prstGeom prst="rect">
            <a:avLst/>
          </a:prstGeom>
          <a:effectLst>
            <a:outerShdw sx="100000" sy="100000" kx="0" ky="0" algn="bl" rotWithShape="0" blurRad="406400" dist="50800" dir="5400000">
              <a:srgbClr val="000000">
                <a:alpha val="20000"/>
              </a:srgbClr>
            </a:outerShdw>
          </a:effectLst>
        </p:spPr>
      </p:pic>
      <p:sp>
        <p:nvSpPr>
          <p:cNvPr id="10" name="Text 2"/>
          <p:cNvSpPr/>
          <p:nvPr/>
        </p:nvSpPr>
        <p:spPr>
          <a:xfrm>
            <a:off x="6508716" y="1253844"/>
            <a:ext cx="1828800" cy="152400"/>
          </a:xfrm>
          <a:prstGeom prst="rect">
            <a:avLst/>
          </a:prstGeom>
          <a:noFill/>
          <a:ln/>
        </p:spPr>
        <p:txBody>
          <a:bodyPr wrap="none" lIns="0" tIns="0" rIns="0" bIns="0" rtlCol="0" anchor="t">
            <a:spAutoFit/>
          </a:bodyPr>
          <a:lstStyle/>
          <a:p>
            <a:pPr algn="l">
              <a:lnSpc>
                <a:spcPts val="1200"/>
              </a:lnSpc>
            </a:pPr>
            <a:r>
              <a:rPr lang="en-US" sz="800" b="0" spc="-12" kern="0" dirty="0">
                <a:solidFill>
                  <a:srgbClr val="545465"/>
                </a:solidFill>
                <a:latin typeface="Inter" pitchFamily="34" charset="0"/>
                <a:ea typeface="Inter" pitchFamily="34" charset="-122"/>
                <a:cs typeface="Inter" pitchFamily="34" charset="-120"/>
              </a:rPr>
              <a:t>chất lượng cuộc sống</a:t>
            </a:r>
            <a:endParaRPr lang="en-US" sz="750" dirty="0"/>
          </a:p>
        </p:txBody>
      </p:sp>
      <p:sp>
        <p:nvSpPr>
          <p:cNvPr id="11" name="Text 3"/>
          <p:cNvSpPr/>
          <p:nvPr/>
        </p:nvSpPr>
        <p:spPr>
          <a:xfrm>
            <a:off x="6606939" y="2096124"/>
            <a:ext cx="914400" cy="152400"/>
          </a:xfrm>
          <a:prstGeom prst="rect">
            <a:avLst/>
          </a:prstGeom>
          <a:noFill/>
          <a:ln/>
        </p:spPr>
        <p:txBody>
          <a:bodyPr wrap="none" lIns="0" tIns="0" rIns="0" bIns="0" rtlCol="0" anchor="t">
            <a:spAutoFit/>
          </a:bodyPr>
          <a:lstStyle/>
          <a:p>
            <a:pPr algn="l">
              <a:lnSpc>
                <a:spcPts val="1200"/>
              </a:lnSpc>
            </a:pPr>
            <a:r>
              <a:rPr lang="en-US" sz="800" b="0" spc="-12" kern="0" dirty="0">
                <a:solidFill>
                  <a:srgbClr val="545465"/>
                </a:solidFill>
                <a:latin typeface="Inter" pitchFamily="34" charset="0"/>
                <a:ea typeface="Inter" pitchFamily="34" charset="-122"/>
                <a:cs typeface="Inter" pitchFamily="34" charset="-120"/>
              </a:rPr>
              <a:t>y tế</a:t>
            </a:r>
            <a:endParaRPr lang="en-US" sz="750" dirty="0"/>
          </a:p>
        </p:txBody>
      </p:sp>
      <p:sp>
        <p:nvSpPr>
          <p:cNvPr id="12" name="Text 4"/>
          <p:cNvSpPr/>
          <p:nvPr/>
        </p:nvSpPr>
        <p:spPr>
          <a:xfrm>
            <a:off x="6606939" y="2931014"/>
            <a:ext cx="1828800" cy="152400"/>
          </a:xfrm>
          <a:prstGeom prst="rect">
            <a:avLst/>
          </a:prstGeom>
          <a:noFill/>
          <a:ln/>
        </p:spPr>
        <p:txBody>
          <a:bodyPr wrap="none" lIns="0" tIns="0" rIns="0" bIns="0" rtlCol="0" anchor="t">
            <a:spAutoFit/>
          </a:bodyPr>
          <a:lstStyle/>
          <a:p>
            <a:pPr algn="l">
              <a:lnSpc>
                <a:spcPts val="1200"/>
              </a:lnSpc>
            </a:pPr>
            <a:r>
              <a:rPr lang="en-US" sz="800" b="0" spc="-12" kern="0" dirty="0">
                <a:solidFill>
                  <a:srgbClr val="545465"/>
                </a:solidFill>
                <a:latin typeface="Inter" pitchFamily="34" charset="0"/>
                <a:ea typeface="Inter" pitchFamily="34" charset="-122"/>
                <a:cs typeface="Inter" pitchFamily="34" charset="-120"/>
              </a:rPr>
              <a:t>lao động - việc làm - thu nhập</a:t>
            </a:r>
            <a:endParaRPr lang="en-US" sz="750" dirty="0"/>
          </a:p>
        </p:txBody>
      </p:sp>
      <p:sp>
        <p:nvSpPr>
          <p:cNvPr id="13" name="Text 5"/>
          <p:cNvSpPr/>
          <p:nvPr/>
        </p:nvSpPr>
        <p:spPr>
          <a:xfrm>
            <a:off x="6606939" y="3823200"/>
            <a:ext cx="914400" cy="152400"/>
          </a:xfrm>
          <a:prstGeom prst="rect">
            <a:avLst/>
          </a:prstGeom>
          <a:noFill/>
          <a:ln/>
        </p:spPr>
        <p:txBody>
          <a:bodyPr wrap="none" lIns="0" tIns="0" rIns="0" bIns="0" rtlCol="0" anchor="t">
            <a:spAutoFit/>
          </a:bodyPr>
          <a:lstStyle/>
          <a:p>
            <a:pPr algn="l">
              <a:lnSpc>
                <a:spcPts val="1200"/>
              </a:lnSpc>
            </a:pPr>
            <a:r>
              <a:rPr lang="en-US" sz="800" b="0" spc="-12" kern="0" dirty="0">
                <a:solidFill>
                  <a:srgbClr val="545465"/>
                </a:solidFill>
                <a:latin typeface="Inter" pitchFamily="34" charset="0"/>
                <a:ea typeface="Inter" pitchFamily="34" charset="-122"/>
                <a:cs typeface="Inter" pitchFamily="34" charset="-120"/>
              </a:rPr>
              <a:t>an ninh trật tự</a:t>
            </a:r>
            <a:endParaRPr lang="en-US" sz="750" dirty="0"/>
          </a:p>
        </p:txBody>
      </p:sp>
      <p:sp>
        <p:nvSpPr>
          <p:cNvPr id="14" name="Text 6"/>
          <p:cNvSpPr/>
          <p:nvPr/>
        </p:nvSpPr>
        <p:spPr>
          <a:xfrm>
            <a:off x="5222301" y="2432512"/>
            <a:ext cx="914400" cy="274320"/>
          </a:xfrm>
          <a:prstGeom prst="rect">
            <a:avLst/>
          </a:prstGeom>
          <a:noFill/>
          <a:ln/>
        </p:spPr>
        <p:txBody>
          <a:bodyPr wrap="none" lIns="0" tIns="0" rIns="0" bIns="0" rtlCol="0" anchor="t">
            <a:spAutoFit/>
          </a:bodyPr>
          <a:lstStyle/>
          <a:p>
            <a:pPr algn="l">
              <a:lnSpc>
                <a:spcPts val="2160"/>
              </a:lnSpc>
            </a:pPr>
            <a:r>
              <a:rPr lang="en-US" sz="1400" b="1" spc="-12" kern="0" dirty="0">
                <a:solidFill>
                  <a:srgbClr val="545465"/>
                </a:solidFill>
                <a:latin typeface="Inter" pitchFamily="34" charset="0"/>
                <a:ea typeface="Inter" pitchFamily="34" charset="-122"/>
                <a:cs typeface="Inter" pitchFamily="34" charset="-120"/>
              </a:rPr>
              <a:t>4 chỉ số</a:t>
            </a:r>
            <a:endParaRPr lang="en-US" sz="1350" dirty="0"/>
          </a:p>
        </p:txBody>
      </p:sp>
      <p:pic>
        <p:nvPicPr>
          <p:cNvPr id="15" name="Image 5" descr="https://pitch-assets-ccb95893-de3f-4266-973c-20049231b248.s3.eu-west-1.amazonaws.com/try-pitch-pdf-export-logo.svg">
            <a:hlinkClick r:id="rId12" tooltip=""/>
          </p:cNvPr>
          <p:cNvPicPr>
            <a:picLocks noChangeAspect="1"/>
          </p:cNvPicPr>
          <p:nvPr/>
        </p:nvPicPr>
        <p:blipFill>
          <a:blip r:embed="rId10">
            <a:extLst>
              <a:ext uri="{96DAC541-7B7A-43D3-8B79-37D633B846F1}">
                <asvg:svgBlip xmlns:asvg="http://schemas.microsoft.com/office/drawing/2016/SVG/main" r:embed="rId11"/>
              </a:ext>
            </a:extLst>
          </a:blip>
          <a:srcRect l="0" r="0" t="0" b="0"/>
          <a:stretch/>
        </p:blipFill>
        <p:spPr>
          <a:xfrm>
            <a:off x="136595" y="4803153"/>
            <a:ext cx="515221" cy="227303"/>
          </a:xfrm>
          <a:prstGeom prst="rect">
            <a:avLst/>
          </a:prstGeom>
        </p:spPr>
      </p:pic>
      <p:sp>
        <p:nvSpPr>
          <p:cNvPr id="25" name="Slide Number Placeholder 0"/>
          <p:cNvSpPr>
            <a:spLocks noGrp="1"/>
          </p:cNvSpPr>
          <p:nvPr>
            <p:ph type="sldNum" sz="quarter" idx="4294967295"/>
          </p:nvPr>
        </p:nvSpPr>
        <p:spPr>
          <a:xfrm>
            <a:off x="8778240" y="4754880"/>
            <a:ext cx="800000" cy="300000"/>
          </a:xfrm>
          <a:prstGeom prst="rect">
            <a:avLst/>
          </a:prstGeom>
          <a:extLst>
            <a:ext uri="{C572A759-6A51-4108-AA02-DFA0A04FC94B}">
              <ma14:wrappingTextBoxFlag xmlns:ma14="http://schemas.microsoft.com/office/mac/drawingml/2011/main" val="0"/>
            </a:ext>
          </a:extLst>
        </p:spPr>
        <p:txBody>
          <a:bodyPr/>
          <a:lstStyle>
            <a:lvl1pPr>
              <a:defRPr sz="1300">
                <a:solidFill>
                  <a:srgbClr val="545465"/>
                </a:solidFill>
                <a:latin typeface="Calibri"/>
                <a:ea typeface="Calibri"/>
                <a:cs typeface="Calibri"/>
              </a:defRPr>
            </a:lvl1pPr>
          </a:lstStyle>
          <a:p>
            <a:pPr algn="l"/>
            <a:fld id="{F7021451-1387-4CA6-816F-3879F97B5CBC}" type="slidenum">
              <a:rPr b="0" lang="en-US"/>
              <a:t>6</a:t>
            </a:fld>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solidFill>
          <a:srgbClr val="FAFAFC"/>
        </a:solidFill>
      </p:bgPr>
    </p:bg>
    <p:spTree>
      <p:nvGrpSpPr>
        <p:cNvPr id="1" name=""/>
        <p:cNvGrpSpPr/>
        <p:nvPr/>
      </p:nvGrpSpPr>
      <p:grpSpPr>
        <a:xfrm>
          <a:off x="0" y="0"/>
          <a:ext cx="0" cy="0"/>
          <a:chOff x="0" y="0"/>
          <a:chExt cx="0" cy="0"/>
        </a:xfrm>
      </p:grpSpPr>
      <p:sp>
        <p:nvSpPr>
          <p:cNvPr id="3" name="Text 0"/>
          <p:cNvSpPr/>
          <p:nvPr/>
        </p:nvSpPr>
        <p:spPr>
          <a:xfrm>
            <a:off x="1977141" y="234263"/>
            <a:ext cx="5486400" cy="297135"/>
          </a:xfrm>
          <a:prstGeom prst="rect">
            <a:avLst/>
          </a:prstGeom>
          <a:noFill/>
          <a:ln/>
        </p:spPr>
        <p:txBody>
          <a:bodyPr wrap="square" lIns="0" tIns="0" rIns="0" bIns="0" rtlCol="0" anchor="t"/>
          <a:lstStyle/>
          <a:p>
            <a:pPr algn="ctr">
              <a:lnSpc>
                <a:spcPts val="2340"/>
              </a:lnSpc>
            </a:pPr>
            <a:r>
              <a:rPr lang="en-US" sz="1800" b="1" spc="-24" kern="0" dirty="0">
                <a:solidFill>
                  <a:srgbClr val="2B2A35"/>
                </a:solidFill>
                <a:latin typeface="Inter" pitchFamily="34" charset="0"/>
                <a:ea typeface="Inter" pitchFamily="34" charset="-122"/>
                <a:cs typeface="Inter" pitchFamily="34" charset="-120"/>
              </a:rPr>
              <a:t>Khai phá dữ liệu</a:t>
            </a:r>
            <a:endParaRPr lang="en-US" sz="1800" dirty="0"/>
          </a:p>
        </p:txBody>
      </p:sp>
      <p:pic>
        <p:nvPicPr>
          <p:cNvPr id="4" name="Image 0" descr="https://pitch-assets-ccb95893-de3f-4266-973c-20049231b248.s3.eu-west-1.amazonaws.com/62c0fdeb-c252-4e28-8b01-8f59130601c7?pitch-bytes=1348266&amp;pitch-content-type=image%2Fpng">    </p:cNvPr>
          <p:cNvPicPr>
            <a:picLocks noChangeAspect="1"/>
          </p:cNvPicPr>
          <p:nvPr/>
        </p:nvPicPr>
        <p:blipFill>
          <a:blip r:embed="rId1"/>
          <a:srcRect l="0" r="0" t="0" b="0"/>
          <a:stretch/>
        </p:blipFill>
        <p:spPr>
          <a:xfrm>
            <a:off x="3136564" y="723142"/>
            <a:ext cx="3205426" cy="3455985"/>
          </a:xfrm>
          <a:prstGeom prst="rect">
            <a:avLst/>
          </a:prstGeom>
          <a:effectLst>
            <a:outerShdw sx="100000" sy="100000" kx="0" ky="0" algn="bl" rotWithShape="0" blurRad="406400" dist="50800" dir="5400000">
              <a:srgbClr val="000000">
                <a:alpha val="20000"/>
              </a:srgbClr>
            </a:outerShdw>
          </a:effectLst>
        </p:spPr>
      </p:pic>
      <p:sp>
        <p:nvSpPr>
          <p:cNvPr id="5" name="Text 1"/>
          <p:cNvSpPr/>
          <p:nvPr/>
        </p:nvSpPr>
        <p:spPr>
          <a:xfrm>
            <a:off x="1753315" y="4273389"/>
            <a:ext cx="6400800" cy="594360"/>
          </a:xfrm>
          <a:prstGeom prst="rect">
            <a:avLst/>
          </a:prstGeom>
          <a:noFill/>
          <a:ln/>
        </p:spPr>
        <p:txBody>
          <a:bodyPr wrap="square" lIns="0" tIns="0" rIns="0" bIns="0" rtlCol="0" anchor="t"/>
          <a:lstStyle/>
          <a:p>
            <a:pPr algn="ctr">
              <a:lnSpc>
                <a:spcPts val="1560"/>
              </a:lnSpc>
            </a:pPr>
            <a:r>
              <a:rPr lang="en-US" sz="1000" b="1" i="1" spc="-12" kern="0" dirty="0">
                <a:solidFill>
                  <a:srgbClr val="545465"/>
                </a:solidFill>
                <a:latin typeface="Inter" pitchFamily="34" charset="0"/>
                <a:ea typeface="Inter" pitchFamily="34" charset="-122"/>
                <a:cs typeface="Inter" pitchFamily="34" charset="-120"/>
              </a:rPr>
              <a:t>Tương quan giữa các thuộc tính trong cùng một chỉ số ở mức </a:t>
            </a:r>
            <a:pPr algn="ctr">
              <a:lnSpc>
                <a:spcPts val="1560"/>
              </a:lnSpc>
            </a:pPr>
            <a:r>
              <a:rPr lang="en-US" sz="1000" b="1" i="1" spc="-12" kern="0" dirty="0">
                <a:solidFill>
                  <a:srgbClr val="F9CA24">
                    <a:alpha val="62000"/>
                  </a:srgbClr>
                </a:solidFill>
                <a:latin typeface="Inter" pitchFamily="34" charset="0"/>
                <a:ea typeface="Inter" pitchFamily="34" charset="-122"/>
                <a:cs typeface="Inter" pitchFamily="34" charset="-120"/>
              </a:rPr>
              <a:t>trung bình</a:t>
            </a:r>
            <a:pPr algn="ctr">
              <a:lnSpc>
                <a:spcPts val="1560"/>
              </a:lnSpc>
            </a:pPr>
            <a:r>
              <a:rPr lang="en-US" sz="1000" b="1" i="1" spc="-12" kern="0" dirty="0">
                <a:solidFill>
                  <a:srgbClr val="F9CA24"/>
                </a:solidFill>
                <a:latin typeface="Inter" pitchFamily="34" charset="0"/>
                <a:ea typeface="Inter" pitchFamily="34" charset="-122"/>
                <a:cs typeface="Inter" pitchFamily="34" charset="-120"/>
              </a:rPr>
              <a:t> </a:t>
            </a:r>
            <a:pPr algn="ctr">
              <a:lnSpc>
                <a:spcPts val="1560"/>
              </a:lnSpc>
            </a:pPr>
            <a:r>
              <a:rPr lang="en-US" sz="1000" b="1" i="1" spc="-12" kern="0" dirty="0">
                <a:solidFill>
                  <a:srgbClr val="545465"/>
                </a:solidFill>
                <a:latin typeface="Inter" pitchFamily="34" charset="0"/>
                <a:ea typeface="Inter" pitchFamily="34" charset="-122"/>
                <a:cs typeface="Inter" pitchFamily="34" charset="-120"/>
              </a:rPr>
              <a:t>đến </a:t>
            </a:r>
            <a:pPr algn="ctr">
              <a:lnSpc>
                <a:spcPts val="1560"/>
              </a:lnSpc>
            </a:pPr>
            <a:r>
              <a:rPr lang="en-US" sz="1000" b="1" i="1" spc="-12" kern="0" dirty="0">
                <a:solidFill>
                  <a:srgbClr val="227B6A"/>
                </a:solidFill>
                <a:latin typeface="Inter" pitchFamily="34" charset="0"/>
                <a:ea typeface="Inter" pitchFamily="34" charset="-122"/>
                <a:cs typeface="Inter" pitchFamily="34" charset="-120"/>
              </a:rPr>
              <a:t>cao</a:t>
            </a:r>
            <a:pPr algn="ctr">
              <a:lnSpc>
                <a:spcPts val="1560"/>
              </a:lnSpc>
            </a:pPr>
            <a:r>
              <a:rPr lang="en-US" sz="1000" b="1" i="1" spc="-12" kern="0" dirty="0">
                <a:solidFill>
                  <a:srgbClr val="545465"/>
                </a:solidFill>
                <a:latin typeface="Inter" pitchFamily="34" charset="0"/>
                <a:ea typeface="Inter" pitchFamily="34" charset="-122"/>
                <a:cs typeface="Inter" pitchFamily="34" charset="-120"/>
              </a:rPr>
              <a:t>.</a:t>
            </a:r>
            <a:endParaRPr lang="en-US" sz="975" dirty="0"/>
          </a:p>
          <a:p>
            <a:pPr algn="ctr">
              <a:lnSpc>
                <a:spcPts val="1560"/>
              </a:lnSpc>
            </a:pPr>
            <a:r>
              <a:rPr lang="en-US" sz="1000" b="1" i="1" spc="-12" kern="0" dirty="0">
                <a:solidFill>
                  <a:srgbClr val="545465"/>
                </a:solidFill>
                <a:latin typeface="Inter" pitchFamily="34" charset="0"/>
                <a:ea typeface="Inter" pitchFamily="34" charset="-122"/>
                <a:cs typeface="Inter" pitchFamily="34" charset="-120"/>
              </a:rPr>
              <a:t>Tương quan giữa các thuộc tính thuộc các chỉ số khác nhau ở mức </a:t>
            </a:r>
            <a:pPr algn="ctr">
              <a:lnSpc>
                <a:spcPts val="1560"/>
              </a:lnSpc>
            </a:pPr>
            <a:r>
              <a:rPr lang="en-US" sz="1000" b="1" i="1" spc="-12" kern="0" dirty="0">
                <a:solidFill>
                  <a:srgbClr val="D92020"/>
                </a:solidFill>
                <a:latin typeface="Inter" pitchFamily="34" charset="0"/>
                <a:ea typeface="Inter" pitchFamily="34" charset="-122"/>
                <a:cs typeface="Inter" pitchFamily="34" charset="-120"/>
              </a:rPr>
              <a:t>thấp </a:t>
            </a:r>
            <a:pPr algn="ctr">
              <a:lnSpc>
                <a:spcPts val="1560"/>
              </a:lnSpc>
            </a:pPr>
            <a:r>
              <a:rPr lang="en-US" sz="1000" b="1" i="1" spc="-12" kern="0" dirty="0">
                <a:solidFill>
                  <a:srgbClr val="545465"/>
                </a:solidFill>
                <a:latin typeface="Inter" pitchFamily="34" charset="0"/>
                <a:ea typeface="Inter" pitchFamily="34" charset="-122"/>
                <a:cs typeface="Inter" pitchFamily="34" charset="-120"/>
              </a:rPr>
              <a:t>đến </a:t>
            </a:r>
            <a:pPr algn="ctr">
              <a:lnSpc>
                <a:spcPts val="1560"/>
              </a:lnSpc>
            </a:pPr>
            <a:r>
              <a:rPr lang="en-US" sz="1000" b="1" i="1" spc="-12" kern="0" dirty="0">
                <a:solidFill>
                  <a:srgbClr val="F9CA24">
                    <a:alpha val="62000"/>
                  </a:srgbClr>
                </a:solidFill>
                <a:latin typeface="Inter" pitchFamily="34" charset="0"/>
                <a:ea typeface="Inter" pitchFamily="34" charset="-122"/>
                <a:cs typeface="Inter" pitchFamily="34" charset="-120"/>
              </a:rPr>
              <a:t>trung bình</a:t>
            </a:r>
            <a:pPr algn="ctr">
              <a:lnSpc>
                <a:spcPts val="1560"/>
              </a:lnSpc>
            </a:pPr>
            <a:r>
              <a:rPr lang="en-US" sz="1000" b="1" i="1" spc="-12" kern="0" dirty="0">
                <a:solidFill>
                  <a:srgbClr val="545465"/>
                </a:solidFill>
                <a:latin typeface="Inter" pitchFamily="34" charset="0"/>
                <a:ea typeface="Inter" pitchFamily="34" charset="-122"/>
                <a:cs typeface="Inter" pitchFamily="34" charset="-120"/>
              </a:rPr>
              <a:t>.</a:t>
            </a:r>
            <a:endParaRPr lang="en-US" sz="975" dirty="0"/>
          </a:p>
          <a:p>
            <a:pPr algn="ctr">
              <a:lnSpc>
                <a:spcPts val="1560"/>
              </a:lnSpc>
            </a:pPr>
            <a:r>
              <a:rPr lang="en-US" sz="1000" b="1" i="1" spc="-12" kern="0" dirty="0">
                <a:solidFill>
                  <a:srgbClr val="545465"/>
                </a:solidFill>
                <a:latin typeface="Inter" pitchFamily="34" charset="0"/>
                <a:ea typeface="Inter" pitchFamily="34" charset="-122"/>
                <a:cs typeface="Inter" pitchFamily="34" charset="-120"/>
              </a:rPr>
              <a:t>Thuộc tính mục tiêu (HDI) có mức tương quan </a:t>
            </a:r>
            <a:pPr algn="ctr">
              <a:lnSpc>
                <a:spcPts val="1560"/>
              </a:lnSpc>
            </a:pPr>
            <a:r>
              <a:rPr lang="en-US" sz="1000" b="1" i="1" spc="-12" kern="0" dirty="0">
                <a:solidFill>
                  <a:srgbClr val="F9CA24">
                    <a:alpha val="62000"/>
                  </a:srgbClr>
                </a:solidFill>
                <a:latin typeface="Inter" pitchFamily="34" charset="0"/>
                <a:ea typeface="Inter" pitchFamily="34" charset="-122"/>
                <a:cs typeface="Inter" pitchFamily="34" charset="-120"/>
              </a:rPr>
              <a:t>trung bình</a:t>
            </a:r>
            <a:pPr algn="ctr">
              <a:lnSpc>
                <a:spcPts val="1560"/>
              </a:lnSpc>
            </a:pPr>
            <a:r>
              <a:rPr lang="en-US" sz="1000" b="1" i="1" spc="-12" kern="0" dirty="0">
                <a:solidFill>
                  <a:srgbClr val="545465"/>
                </a:solidFill>
                <a:latin typeface="Inter" pitchFamily="34" charset="0"/>
                <a:ea typeface="Inter" pitchFamily="34" charset="-122"/>
                <a:cs typeface="Inter" pitchFamily="34" charset="-120"/>
              </a:rPr>
              <a:t> đến </a:t>
            </a:r>
            <a:pPr algn="ctr">
              <a:lnSpc>
                <a:spcPts val="1560"/>
              </a:lnSpc>
            </a:pPr>
            <a:r>
              <a:rPr lang="en-US" sz="1000" b="1" i="1" spc="-12" kern="0" dirty="0">
                <a:solidFill>
                  <a:srgbClr val="227B6A"/>
                </a:solidFill>
                <a:latin typeface="Inter" pitchFamily="34" charset="0"/>
                <a:ea typeface="Inter" pitchFamily="34" charset="-122"/>
                <a:cs typeface="Inter" pitchFamily="34" charset="-120"/>
              </a:rPr>
              <a:t>cao </a:t>
            </a:r>
            <a:pPr algn="ctr">
              <a:lnSpc>
                <a:spcPts val="1560"/>
              </a:lnSpc>
            </a:pPr>
            <a:r>
              <a:rPr lang="en-US" sz="1000" b="1" i="1" spc="-12" kern="0" dirty="0">
                <a:solidFill>
                  <a:srgbClr val="545465"/>
                </a:solidFill>
                <a:latin typeface="Inter" pitchFamily="34" charset="0"/>
                <a:ea typeface="Inter" pitchFamily="34" charset="-122"/>
                <a:cs typeface="Inter" pitchFamily="34" charset="-120"/>
              </a:rPr>
              <a:t>với tất cả các thuộc tính còn lại.</a:t>
            </a:r>
            <a:endParaRPr lang="en-US" sz="975" dirty="0"/>
          </a:p>
        </p:txBody>
      </p:sp>
      <p:sp>
        <p:nvSpPr>
          <p:cNvPr id="6" name="Text 2"/>
          <p:cNvSpPr/>
          <p:nvPr/>
        </p:nvSpPr>
        <p:spPr>
          <a:xfrm>
            <a:off x="7079828" y="1844714"/>
            <a:ext cx="1828800" cy="594271"/>
          </a:xfrm>
          <a:prstGeom prst="rect">
            <a:avLst/>
          </a:prstGeom>
          <a:noFill/>
          <a:ln/>
        </p:spPr>
        <p:txBody>
          <a:bodyPr wrap="square" lIns="0" tIns="0" rIns="0" bIns="0" rtlCol="0" anchor="t"/>
          <a:lstStyle/>
          <a:p>
            <a:pPr algn="l">
              <a:lnSpc>
                <a:spcPts val="1560"/>
              </a:lnSpc>
            </a:pPr>
            <a:r>
              <a:rPr lang="en-US" sz="1000" b="1" spc="-12" kern="0" dirty="0">
                <a:solidFill>
                  <a:srgbClr val="D92020"/>
                </a:solidFill>
                <a:latin typeface="Inter" pitchFamily="34" charset="0"/>
                <a:ea typeface="Inter" pitchFamily="34" charset="-122"/>
                <a:cs typeface="Inter" pitchFamily="34" charset="-120"/>
              </a:rPr>
              <a:t>0 —&gt; 0.4: thấp</a:t>
            </a:r>
            <a:endParaRPr lang="en-US" sz="975" dirty="0"/>
          </a:p>
          <a:p>
            <a:pPr algn="l">
              <a:lnSpc>
                <a:spcPts val="1560"/>
              </a:lnSpc>
            </a:pPr>
            <a:r>
              <a:rPr lang="en-US" sz="1000" b="1" spc="-12" kern="0" dirty="0">
                <a:solidFill>
                  <a:srgbClr val="F9CA24">
                    <a:alpha val="62000"/>
                  </a:srgbClr>
                </a:solidFill>
                <a:latin typeface="Inter" pitchFamily="34" charset="0"/>
                <a:ea typeface="Inter" pitchFamily="34" charset="-122"/>
                <a:cs typeface="Inter" pitchFamily="34" charset="-120"/>
              </a:rPr>
              <a:t>0.4 —&gt; 0.8: trung bình</a:t>
            </a:r>
            <a:endParaRPr lang="en-US" sz="975" dirty="0"/>
          </a:p>
          <a:p>
            <a:pPr algn="l">
              <a:lnSpc>
                <a:spcPts val="1560"/>
              </a:lnSpc>
            </a:pPr>
            <a:r>
              <a:rPr lang="en-US" sz="1000" b="1" spc="-12" kern="0" dirty="0">
                <a:solidFill>
                  <a:srgbClr val="227B6A"/>
                </a:solidFill>
                <a:latin typeface="Inter" pitchFamily="34" charset="0"/>
                <a:ea typeface="Inter" pitchFamily="34" charset="-122"/>
                <a:cs typeface="Inter" pitchFamily="34" charset="-120"/>
              </a:rPr>
              <a:t>0.8 —&gt; 1: cao</a:t>
            </a:r>
            <a:endParaRPr lang="en-US" sz="975" dirty="0"/>
          </a:p>
        </p:txBody>
      </p:sp>
      <p:pic>
        <p:nvPicPr>
          <p:cNvPr id="7" name="Image 1" descr="https://pitch-assets-ccb95893-de3f-4266-973c-20049231b248.s3.eu-west-1.amazonaws.com/try-pitch-pdf-export-logo.svg">
            <a:hlinkClick r:id="rId4" tooltip=""/>
          </p:cNvPr>
          <p:cNvPicPr>
            <a:picLocks noChangeAspect="1"/>
          </p:cNvPicPr>
          <p:nvPr/>
        </p:nvPicPr>
        <p:blipFill>
          <a:blip r:embed="rId2">
            <a:extLst>
              <a:ext uri="{96DAC541-7B7A-43D3-8B79-37D633B846F1}">
                <asvg:svgBlip xmlns:asvg="http://schemas.microsoft.com/office/drawing/2016/SVG/main" r:embed="rId3"/>
              </a:ext>
            </a:extLst>
          </a:blip>
          <a:srcRect l="0" r="0" t="0" b="0"/>
          <a:stretch/>
        </p:blipFill>
        <p:spPr>
          <a:xfrm>
            <a:off x="136595" y="4803153"/>
            <a:ext cx="515221" cy="227303"/>
          </a:xfrm>
          <a:prstGeom prst="rect">
            <a:avLst/>
          </a:prstGeom>
        </p:spPr>
      </p:pic>
      <p:sp>
        <p:nvSpPr>
          <p:cNvPr id="25" name="Slide Number Placeholder 0"/>
          <p:cNvSpPr>
            <a:spLocks noGrp="1"/>
          </p:cNvSpPr>
          <p:nvPr>
            <p:ph type="sldNum" sz="quarter" idx="4294967295"/>
          </p:nvPr>
        </p:nvSpPr>
        <p:spPr>
          <a:xfrm>
            <a:off x="8778240" y="4754880"/>
            <a:ext cx="800000" cy="300000"/>
          </a:xfrm>
          <a:prstGeom prst="rect">
            <a:avLst/>
          </a:prstGeom>
          <a:extLst>
            <a:ext uri="{C572A759-6A51-4108-AA02-DFA0A04FC94B}">
              <ma14:wrappingTextBoxFlag xmlns:ma14="http://schemas.microsoft.com/office/mac/drawingml/2011/main" val="0"/>
            </a:ext>
          </a:extLst>
        </p:spPr>
        <p:txBody>
          <a:bodyPr/>
          <a:lstStyle>
            <a:lvl1pPr>
              <a:defRPr sz="1300">
                <a:solidFill>
                  <a:srgbClr val="545465"/>
                </a:solidFill>
                <a:latin typeface="Calibri"/>
                <a:ea typeface="Calibri"/>
                <a:cs typeface="Calibri"/>
              </a:defRPr>
            </a:lvl1pPr>
          </a:lstStyle>
          <a:p>
            <a:pPr algn="l"/>
            <a:fld id="{F7021451-1387-4CA6-816F-3879F97B5CBC}" type="slidenum">
              <a:rPr b="0" lang="en-US"/>
              <a:t>7</a:t>
            </a:fld>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solidFill>
          <a:srgbClr val="FAFAFC"/>
        </a:solidFill>
      </p:bgPr>
    </p:bg>
    <p:spTree>
      <p:nvGrpSpPr>
        <p:cNvPr id="1" name=""/>
        <p:cNvGrpSpPr/>
        <p:nvPr/>
      </p:nvGrpSpPr>
      <p:grpSpPr>
        <a:xfrm>
          <a:off x="0" y="0"/>
          <a:ext cx="0" cy="0"/>
          <a:chOff x="0" y="0"/>
          <a:chExt cx="0" cy="0"/>
        </a:xfrm>
      </p:grpSpPr>
      <p:sp>
        <p:nvSpPr>
          <p:cNvPr id="3" name="Shape 0"/>
          <p:cNvSpPr/>
          <p:nvPr/>
        </p:nvSpPr>
        <p:spPr>
          <a:xfrm>
            <a:off x="476868" y="478215"/>
            <a:ext cx="9525" cy="4189842"/>
          </a:xfrm>
          <a:prstGeom prst="roundRect">
            <a:avLst>
              <a:gd name="adj" fmla="val -9600000"/>
            </a:avLst>
          </a:prstGeom>
          <a:solidFill>
            <a:srgbClr val="2B2A35">
              <a:alpha val="30000"/>
            </a:srgbClr>
          </a:solidFill>
          <a:ln/>
        </p:spPr>
      </p:sp>
      <p:sp>
        <p:nvSpPr>
          <p:cNvPr id="4" name="Text 1"/>
          <p:cNvSpPr/>
          <p:nvPr/>
        </p:nvSpPr>
        <p:spPr>
          <a:xfrm>
            <a:off x="-641275" y="478913"/>
            <a:ext cx="5486400" cy="297135"/>
          </a:xfrm>
          <a:prstGeom prst="rect">
            <a:avLst/>
          </a:prstGeom>
          <a:noFill/>
          <a:ln/>
        </p:spPr>
        <p:txBody>
          <a:bodyPr wrap="square" lIns="0" tIns="0" rIns="0" bIns="0" rtlCol="0" anchor="t"/>
          <a:lstStyle/>
          <a:p>
            <a:pPr algn="ctr">
              <a:lnSpc>
                <a:spcPts val="2340"/>
              </a:lnSpc>
            </a:pPr>
            <a:r>
              <a:rPr lang="en-US" sz="1800" b="1" spc="-24" kern="0" dirty="0">
                <a:solidFill>
                  <a:srgbClr val="2B2A35"/>
                </a:solidFill>
                <a:latin typeface="Inter" pitchFamily="34" charset="0"/>
                <a:ea typeface="Inter" pitchFamily="34" charset="-122"/>
                <a:cs typeface="Inter" pitchFamily="34" charset="-120"/>
              </a:rPr>
              <a:t>Thống kê chuyên sâu</a:t>
            </a:r>
            <a:endParaRPr lang="en-US" sz="1800" dirty="0"/>
          </a:p>
        </p:txBody>
      </p:sp>
      <p:sp>
        <p:nvSpPr>
          <p:cNvPr id="5" name="Text 2"/>
          <p:cNvSpPr/>
          <p:nvPr/>
        </p:nvSpPr>
        <p:spPr>
          <a:xfrm>
            <a:off x="2021561" y="4466102"/>
            <a:ext cx="5486400" cy="594360"/>
          </a:xfrm>
          <a:prstGeom prst="rect">
            <a:avLst/>
          </a:prstGeom>
          <a:noFill/>
          <a:ln/>
        </p:spPr>
        <p:txBody>
          <a:bodyPr wrap="square" lIns="0" tIns="0" rIns="0" bIns="0" rtlCol="0" anchor="t"/>
          <a:lstStyle/>
          <a:p>
            <a:pPr algn="ctr">
              <a:lnSpc>
                <a:spcPts val="1560"/>
              </a:lnSpc>
            </a:pPr>
            <a:r>
              <a:rPr lang="en-US" sz="1000" b="1" i="1" spc="-12" kern="0" dirty="0">
                <a:solidFill>
                  <a:srgbClr val="545465"/>
                </a:solidFill>
                <a:latin typeface="Inter" pitchFamily="34" charset="0"/>
                <a:ea typeface="Inter" pitchFamily="34" charset="-122"/>
                <a:cs typeface="Inter" pitchFamily="34" charset="-120"/>
              </a:rPr>
              <a:t>ĐBSH và ĐNB là 2 vùng có điểm số cao ở hầu hết các chỉ số (trừ chỉ số an ninh trật tự).</a:t>
            </a:r>
            <a:endParaRPr lang="en-US" sz="975" dirty="0"/>
          </a:p>
          <a:p>
            <a:pPr algn="ctr">
              <a:lnSpc>
                <a:spcPts val="1560"/>
              </a:lnSpc>
            </a:pPr>
            <a:r>
              <a:rPr lang="en-US" sz="1000" b="1" i="1" spc="-12" kern="0" dirty="0">
                <a:solidFill>
                  <a:srgbClr val="545465"/>
                </a:solidFill>
                <a:latin typeface="Inter" pitchFamily="34" charset="0"/>
                <a:ea typeface="Inter" pitchFamily="34" charset="-122"/>
                <a:cs typeface="Inter" pitchFamily="34" charset="-120"/>
              </a:rPr>
              <a:t>TN và TDMNPB  là 2 vùng có điểm số thấp nhất ở  tất cả các chỉ số.</a:t>
            </a:r>
            <a:endParaRPr lang="en-US" sz="975" dirty="0"/>
          </a:p>
          <a:p>
            <a:pPr algn="ctr">
              <a:lnSpc>
                <a:spcPts val="1560"/>
              </a:lnSpc>
            </a:pPr>
            <a:r>
              <a:rPr lang="en-US" sz="1000" b="1" i="1" spc="-12" kern="0" dirty="0">
                <a:solidFill>
                  <a:srgbClr val="545465"/>
                </a:solidFill>
                <a:latin typeface="Inter" pitchFamily="34" charset="0"/>
                <a:ea typeface="Inter" pitchFamily="34" charset="-122"/>
                <a:cs typeface="Inter" pitchFamily="34" charset="-120"/>
              </a:rPr>
              <a:t>Chỉ số an ninh trật tự thấp nhất ở các tỉnh thuộc ĐBSH  (Hà Nội) và ĐNB (Tp. Hồ Chí Minh)</a:t>
            </a:r>
            <a:endParaRPr lang="en-US" sz="975" dirty="0"/>
          </a:p>
        </p:txBody>
      </p:sp>
      <p:pic>
        <p:nvPicPr>
          <p:cNvPr id="6" name="Image 0" descr="https://pitch-assets-ccb95893-de3f-4266-973c-20049231b248.s3.eu-west-1.amazonaws.com/a576467c-59be-428b-b8f4-fe689966c1d3?pitch-bytes=126793&amp;pitch-content-type=image%2Fpng">    </p:cNvPr>
          <p:cNvPicPr>
            <a:picLocks noChangeAspect="1"/>
          </p:cNvPicPr>
          <p:nvPr/>
        </p:nvPicPr>
        <p:blipFill>
          <a:blip r:embed="rId1"/>
          <a:srcRect l="0" r="0" t="0" b="0"/>
          <a:stretch/>
        </p:blipFill>
        <p:spPr>
          <a:xfrm>
            <a:off x="4987511" y="2445889"/>
            <a:ext cx="1867926" cy="1903529"/>
          </a:xfrm>
          <a:prstGeom prst="rect">
            <a:avLst/>
          </a:prstGeom>
          <a:effectLst>
            <a:outerShdw sx="100000" sy="100000" kx="0" ky="0" algn="bl" rotWithShape="0" blurRad="406400" dist="50800" dir="5400000">
              <a:srgbClr val="000000">
                <a:alpha val="20000"/>
              </a:srgbClr>
            </a:outerShdw>
          </a:effectLst>
        </p:spPr>
      </p:pic>
      <p:pic>
        <p:nvPicPr>
          <p:cNvPr id="7" name="Image 1" descr="https://pitch-assets-ccb95893-de3f-4266-973c-20049231b248.s3.eu-west-1.amazonaws.com/f1450d21-b54b-473e-b758-12f5bcedee2b?pitch-bytes=97368&amp;pitch-content-type=image%2Fpng">    </p:cNvPr>
          <p:cNvPicPr>
            <a:picLocks noChangeAspect="1"/>
          </p:cNvPicPr>
          <p:nvPr/>
        </p:nvPicPr>
        <p:blipFill>
          <a:blip r:embed="rId2"/>
          <a:srcRect l="0" r="0" t="0" b="0"/>
          <a:stretch/>
        </p:blipFill>
        <p:spPr>
          <a:xfrm>
            <a:off x="2795314" y="838355"/>
            <a:ext cx="2018397" cy="2056867"/>
          </a:xfrm>
          <a:prstGeom prst="rect">
            <a:avLst/>
          </a:prstGeom>
          <a:effectLst>
            <a:outerShdw sx="100000" sy="100000" kx="0" ky="0" algn="bl" rotWithShape="0" blurRad="406400" dist="50800" dir="5400000">
              <a:srgbClr val="000000">
                <a:alpha val="20000"/>
              </a:srgbClr>
            </a:outerShdw>
          </a:effectLst>
        </p:spPr>
      </p:pic>
      <p:pic>
        <p:nvPicPr>
          <p:cNvPr id="8" name="Image 2" descr="https://pitch-assets-ccb95893-de3f-4266-973c-20049231b248.s3.eu-west-1.amazonaws.com/5b08ba0f-59df-40e2-b829-33168adb7873?pitch-bytes=103434&amp;pitch-content-type=image%2Fpng">    </p:cNvPr>
          <p:cNvPicPr>
            <a:picLocks noChangeAspect="1"/>
          </p:cNvPicPr>
          <p:nvPr/>
        </p:nvPicPr>
        <p:blipFill>
          <a:blip r:embed="rId3"/>
          <a:srcRect l="0" r="0" t="0" b="0"/>
          <a:stretch/>
        </p:blipFill>
        <p:spPr>
          <a:xfrm>
            <a:off x="630098" y="2167642"/>
            <a:ext cx="2029181" cy="2057400"/>
          </a:xfrm>
          <a:prstGeom prst="rect">
            <a:avLst/>
          </a:prstGeom>
          <a:effectLst>
            <a:outerShdw sx="100000" sy="100000" kx="0" ky="0" algn="bl" rotWithShape="0" blurRad="406400" dist="50800" dir="5400000">
              <a:srgbClr val="000000">
                <a:alpha val="20000"/>
              </a:srgbClr>
            </a:outerShdw>
          </a:effectLst>
        </p:spPr>
      </p:pic>
      <p:pic>
        <p:nvPicPr>
          <p:cNvPr id="9" name="Image 3" descr="https://pitch-assets-ccb95893-de3f-4266-973c-20049231b248.s3.eu-west-1.amazonaws.com/bc7e98d9-6e0f-42d6-b768-76d68fc4b43f?pitch-bytes=102322&amp;pitch-content-type=image%2Fpng">    </p:cNvPr>
          <p:cNvPicPr>
            <a:picLocks noChangeAspect="1"/>
          </p:cNvPicPr>
          <p:nvPr/>
        </p:nvPicPr>
        <p:blipFill>
          <a:blip r:embed="rId4"/>
          <a:srcRect l="0" r="0" t="0" b="0"/>
          <a:stretch/>
        </p:blipFill>
        <p:spPr>
          <a:xfrm>
            <a:off x="6989204" y="745581"/>
            <a:ext cx="2029181" cy="2057400"/>
          </a:xfrm>
          <a:prstGeom prst="rect">
            <a:avLst/>
          </a:prstGeom>
          <a:effectLst>
            <a:outerShdw sx="100000" sy="100000" kx="0" ky="0" algn="bl" rotWithShape="0" blurRad="406400" dist="50800" dir="5400000">
              <a:srgbClr val="000000">
                <a:alpha val="20000"/>
              </a:srgbClr>
            </a:outerShdw>
          </a:effectLst>
        </p:spPr>
      </p:pic>
      <p:pic>
        <p:nvPicPr>
          <p:cNvPr id="10" name="Image 4" descr="https://pitch-assets-ccb95893-de3f-4266-973c-20049231b248.s3.eu-west-1.amazonaws.com/try-pitch-pdf-export-logo.svg">
            <a:hlinkClick r:id="rId7" tooltip=""/>
          </p:cNvPr>
          <p:cNvPicPr>
            <a:picLocks noChangeAspect="1"/>
          </p:cNvPicPr>
          <p:nvPr/>
        </p:nvPicPr>
        <p:blipFill>
          <a:blip r:embed="rId5">
            <a:extLst>
              <a:ext uri="{96DAC541-7B7A-43D3-8B79-37D633B846F1}">
                <asvg:svgBlip xmlns:asvg="http://schemas.microsoft.com/office/drawing/2016/SVG/main" r:embed="rId6"/>
              </a:ext>
            </a:extLst>
          </a:blip>
          <a:srcRect l="0" r="0" t="0" b="0"/>
          <a:stretch/>
        </p:blipFill>
        <p:spPr>
          <a:xfrm>
            <a:off x="136595" y="4803153"/>
            <a:ext cx="515221" cy="227303"/>
          </a:xfrm>
          <a:prstGeom prst="rect">
            <a:avLst/>
          </a:prstGeom>
        </p:spPr>
      </p:pic>
      <p:sp>
        <p:nvSpPr>
          <p:cNvPr id="25" name="Slide Number Placeholder 0"/>
          <p:cNvSpPr>
            <a:spLocks noGrp="1"/>
          </p:cNvSpPr>
          <p:nvPr>
            <p:ph type="sldNum" sz="quarter" idx="4294967295"/>
          </p:nvPr>
        </p:nvSpPr>
        <p:spPr>
          <a:xfrm>
            <a:off x="8778240" y="4754880"/>
            <a:ext cx="800000" cy="300000"/>
          </a:xfrm>
          <a:prstGeom prst="rect">
            <a:avLst/>
          </a:prstGeom>
          <a:extLst>
            <a:ext uri="{C572A759-6A51-4108-AA02-DFA0A04FC94B}">
              <ma14:wrappingTextBoxFlag xmlns:ma14="http://schemas.microsoft.com/office/mac/drawingml/2011/main" val="0"/>
            </a:ext>
          </a:extLst>
        </p:spPr>
        <p:txBody>
          <a:bodyPr/>
          <a:lstStyle>
            <a:lvl1pPr>
              <a:defRPr sz="1300">
                <a:solidFill>
                  <a:srgbClr val="545465"/>
                </a:solidFill>
                <a:latin typeface="Calibri"/>
                <a:ea typeface="Calibri"/>
                <a:cs typeface="Calibri"/>
              </a:defRPr>
            </a:lvl1pPr>
          </a:lstStyle>
          <a:p>
            <a:pPr algn="l"/>
            <a:fld id="{F7021451-1387-4CA6-816F-3879F97B5CBC}" type="slidenum">
              <a:rPr b="0" lang="en-US"/>
              <a:t>8</a:t>
            </a:fld>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solidFill>
          <a:srgbClr val="FAFAFC"/>
        </a:solidFill>
      </p:bgPr>
    </p:bg>
    <p:spTree>
      <p:nvGrpSpPr>
        <p:cNvPr id="1" name=""/>
        <p:cNvGrpSpPr/>
        <p:nvPr/>
      </p:nvGrpSpPr>
      <p:grpSpPr>
        <a:xfrm>
          <a:off x="0" y="0"/>
          <a:ext cx="0" cy="0"/>
          <a:chOff x="0" y="0"/>
          <a:chExt cx="0" cy="0"/>
        </a:xfrm>
      </p:grpSpPr>
      <p:sp>
        <p:nvSpPr>
          <p:cNvPr id="3" name="Shape 0"/>
          <p:cNvSpPr/>
          <p:nvPr/>
        </p:nvSpPr>
        <p:spPr>
          <a:xfrm>
            <a:off x="911633" y="844671"/>
            <a:ext cx="1886812" cy="0"/>
          </a:xfrm>
          <a:prstGeom prst="line">
            <a:avLst/>
          </a:prstGeom>
          <a:solidFill>
            <a:srgbClr val="FFFFFF"/>
          </a:solidFill>
          <a:ln w="5292">
            <a:solidFill>
              <a:srgbClr val="939DA8"/>
            </a:solidFill>
            <a:prstDash val="solid"/>
            <a:headEnd type="none"/>
            <a:tailEnd type="none"/>
          </a:ln>
        </p:spPr>
      </p:sp>
      <p:sp>
        <p:nvSpPr>
          <p:cNvPr id="4" name="Text 1"/>
          <p:cNvSpPr/>
          <p:nvPr/>
        </p:nvSpPr>
        <p:spPr>
          <a:xfrm>
            <a:off x="1038559" y="2015263"/>
            <a:ext cx="1757764" cy="620618"/>
          </a:xfrm>
          <a:prstGeom prst="roundRect">
            <a:avLst>
              <a:gd name="adj" fmla="val 32000"/>
            </a:avLst>
          </a:prstGeom>
          <a:solidFill>
            <a:srgbClr val="F9CA24">
              <a:alpha val="62000"/>
            </a:srgbClr>
          </a:solidFill>
          <a:ln/>
        </p:spPr>
        <p:txBody>
          <a:bodyPr wrap="square" lIns="97654" tIns="73267" rIns="97654" bIns="73267" rtlCol="0" anchor="ctr"/>
          <a:lstStyle/>
          <a:p>
            <a:pPr algn="ctr">
              <a:lnSpc>
                <a:spcPts val="1680"/>
              </a:lnSpc>
            </a:pPr>
            <a:r>
              <a:rPr lang="en-US" sz="1000" b="1" spc="-12" kern="0" dirty="0">
                <a:solidFill>
                  <a:srgbClr val="2B2A35"/>
                </a:solidFill>
              </a:rPr>
              <a:t>HDI - CHỈ SỐ PHÁT TRIỂN CON NGƯỜI</a:t>
            </a:r>
            <a:endParaRPr lang="en-US" sz="675" dirty="0"/>
          </a:p>
        </p:txBody>
      </p:sp>
      <p:sp>
        <p:nvSpPr>
          <p:cNvPr id="5" name="Shape 2"/>
          <p:cNvSpPr/>
          <p:nvPr/>
        </p:nvSpPr>
        <p:spPr>
          <a:xfrm>
            <a:off x="476868" y="478215"/>
            <a:ext cx="9525" cy="4189842"/>
          </a:xfrm>
          <a:prstGeom prst="roundRect">
            <a:avLst>
              <a:gd name="adj" fmla="val -9600000"/>
            </a:avLst>
          </a:prstGeom>
          <a:solidFill>
            <a:srgbClr val="2B2A35">
              <a:alpha val="30000"/>
            </a:srgbClr>
          </a:solidFill>
          <a:ln/>
        </p:spPr>
      </p:sp>
      <p:sp>
        <p:nvSpPr>
          <p:cNvPr id="6" name="Text 3"/>
          <p:cNvSpPr/>
          <p:nvPr/>
        </p:nvSpPr>
        <p:spPr>
          <a:xfrm>
            <a:off x="-641275" y="478913"/>
            <a:ext cx="5486400" cy="297135"/>
          </a:xfrm>
          <a:prstGeom prst="rect">
            <a:avLst/>
          </a:prstGeom>
          <a:noFill/>
          <a:ln/>
        </p:spPr>
        <p:txBody>
          <a:bodyPr wrap="square" lIns="0" tIns="0" rIns="0" bIns="0" rtlCol="0" anchor="t"/>
          <a:lstStyle/>
          <a:p>
            <a:pPr algn="ctr">
              <a:lnSpc>
                <a:spcPts val="2340"/>
              </a:lnSpc>
            </a:pPr>
            <a:r>
              <a:rPr lang="en-US" sz="1800" b="1" spc="-24" kern="0" dirty="0">
                <a:solidFill>
                  <a:srgbClr val="2B2A35"/>
                </a:solidFill>
                <a:latin typeface="Inter" pitchFamily="34" charset="0"/>
                <a:ea typeface="Inter" pitchFamily="34" charset="-122"/>
                <a:cs typeface="Inter" pitchFamily="34" charset="-120"/>
              </a:rPr>
              <a:t>Thống kê chuyên sâu</a:t>
            </a:r>
            <a:endParaRPr lang="en-US" sz="1800" dirty="0"/>
          </a:p>
        </p:txBody>
      </p:sp>
      <p:pic>
        <p:nvPicPr>
          <p:cNvPr id="7" name="Image 0" descr="https://pitch-assets-ccb95893-de3f-4266-973c-20049231b248.s3.eu-west-1.amazonaws.com/7b659f73-3d9f-4d8d-b0ef-60ac4c5ddf7b?pitch-bytes=164254&amp;pitch-content-type=image%2Fpng">    </p:cNvPr>
          <p:cNvPicPr>
            <a:picLocks noChangeAspect="1"/>
          </p:cNvPicPr>
          <p:nvPr/>
        </p:nvPicPr>
        <p:blipFill>
          <a:blip r:embed="rId1"/>
          <a:srcRect l="0" r="0" t="0" b="0"/>
          <a:stretch/>
        </p:blipFill>
        <p:spPr>
          <a:xfrm>
            <a:off x="3253963" y="1044902"/>
            <a:ext cx="4756236" cy="1593339"/>
          </a:xfrm>
          <a:prstGeom prst="rect">
            <a:avLst/>
          </a:prstGeom>
          <a:effectLst>
            <a:outerShdw sx="100000" sy="100000" kx="0" ky="0" algn="bl" rotWithShape="0" blurRad="152400" dist="50800" dir="3780000">
              <a:srgbClr val="000000">
                <a:alpha val="20000"/>
              </a:srgbClr>
            </a:outerShdw>
          </a:effectLst>
        </p:spPr>
      </p:pic>
      <p:pic>
        <p:nvPicPr>
          <p:cNvPr id="8" name="Image 1" descr="https://pitch-assets-ccb95893-de3f-4266-973c-20049231b248.s3.eu-west-1.amazonaws.com/90b5bef3-c1ac-4bd0-bbac-04ce04d3b107?pitch-bytes=336549&amp;pitch-content-type=image%2Fpng">    </p:cNvPr>
          <p:cNvPicPr>
            <a:picLocks noChangeAspect="1"/>
          </p:cNvPicPr>
          <p:nvPr/>
        </p:nvPicPr>
        <p:blipFill>
          <a:blip r:embed="rId2"/>
          <a:srcRect l="0" r="0" t="0" b="0"/>
          <a:stretch/>
        </p:blipFill>
        <p:spPr>
          <a:xfrm>
            <a:off x="5106612" y="2926297"/>
            <a:ext cx="2899790" cy="1741686"/>
          </a:xfrm>
          <a:prstGeom prst="rect">
            <a:avLst/>
          </a:prstGeom>
          <a:effectLst>
            <a:outerShdw sx="100000" sy="100000" kx="0" ky="0" algn="bl" rotWithShape="0" blurRad="152400" dist="50800" dir="3780000">
              <a:srgbClr val="000000">
                <a:alpha val="20000"/>
              </a:srgbClr>
            </a:outerShdw>
          </a:effectLst>
        </p:spPr>
      </p:pic>
      <p:sp>
        <p:nvSpPr>
          <p:cNvPr id="9" name="Text 4"/>
          <p:cNvSpPr/>
          <p:nvPr/>
        </p:nvSpPr>
        <p:spPr>
          <a:xfrm>
            <a:off x="913295" y="2824347"/>
            <a:ext cx="3657600" cy="2224926"/>
          </a:xfrm>
          <a:prstGeom prst="rect">
            <a:avLst/>
          </a:prstGeom>
          <a:noFill/>
          <a:ln/>
        </p:spPr>
        <p:txBody>
          <a:bodyPr wrap="square" lIns="0" tIns="0" rIns="0" bIns="0" rtlCol="0" anchor="t"/>
          <a:lstStyle/>
          <a:p>
            <a:pPr algn="l">
              <a:lnSpc>
                <a:spcPts val="1200"/>
              </a:lnSpc>
            </a:pPr>
            <a:endParaRPr lang="en-US" sz="750" dirty="0"/>
          </a:p>
          <a:p>
            <a:pPr algn="l" marL="190500" indent="-190500">
              <a:lnSpc>
                <a:spcPts val="1440"/>
              </a:lnSpc>
              <a:buSzPct val="100000"/>
              <a:buChar char="•"/>
            </a:pPr>
            <a:r>
              <a:rPr lang="en-US" sz="900" b="0" spc="-12" kern="0" dirty="0">
                <a:solidFill>
                  <a:srgbClr val="545465"/>
                </a:solidFill>
                <a:latin typeface="Inter" pitchFamily="34" charset="0"/>
                <a:ea typeface="Inter" pitchFamily="34" charset="-122"/>
                <a:cs typeface="Inter" pitchFamily="34" charset="-120"/>
              </a:rPr>
              <a:t>Chỉ số HDI của Việt Nam đã có xu hướng </a:t>
            </a:r>
            <a:pPr algn="l">
              <a:lnSpc>
                <a:spcPts val="1200"/>
              </a:lnSpc>
            </a:pPr>
            <a:r>
              <a:rPr lang="en-US" sz="800" b="1" spc="-12" kern="0" dirty="0">
                <a:solidFill>
                  <a:srgbClr val="545465"/>
                </a:solidFill>
                <a:latin typeface="Inter" pitchFamily="34" charset="0"/>
                <a:ea typeface="Inter" pitchFamily="34" charset="-122"/>
                <a:cs typeface="Inter" pitchFamily="34" charset="-120"/>
              </a:rPr>
              <a:t>tăng</a:t>
            </a:r>
            <a:pPr algn="l">
              <a:lnSpc>
                <a:spcPts val="1200"/>
              </a:lnSpc>
            </a:pPr>
            <a:r>
              <a:rPr lang="en-US" sz="800" b="0" spc="-12" kern="0" dirty="0">
                <a:solidFill>
                  <a:srgbClr val="545465"/>
                </a:solidFill>
                <a:latin typeface="Inter" pitchFamily="34" charset="0"/>
                <a:ea typeface="Inter" pitchFamily="34" charset="-122"/>
                <a:cs typeface="Inter" pitchFamily="34" charset="-120"/>
              </a:rPr>
              <a:t> qua các năm, từ 0,794 vào năm 2018 lên 0,821 vào năm 2022. </a:t>
            </a:r>
            <a:endParaRPr lang="en-US" sz="750" dirty="0"/>
          </a:p>
          <a:p>
            <a:pPr algn="l" marL="190500" indent="-190500">
              <a:lnSpc>
                <a:spcPts val="1440"/>
              </a:lnSpc>
              <a:buSzPct val="100000"/>
              <a:buChar char="•"/>
            </a:pPr>
            <a:r>
              <a:rPr lang="en-US" sz="900" b="0" spc="-12" kern="0" dirty="0">
                <a:solidFill>
                  <a:srgbClr val="545465"/>
                </a:solidFill>
                <a:latin typeface="Inter" pitchFamily="34" charset="0"/>
                <a:ea typeface="Inter" pitchFamily="34" charset="-122"/>
                <a:cs typeface="Inter" pitchFamily="34" charset="-120"/>
              </a:rPr>
              <a:t>Năm 2022:</a:t>
            </a:r>
            <a:endParaRPr lang="en-US" sz="750" dirty="0"/>
          </a:p>
          <a:p>
            <a:pPr algn="l" lvl="1" marL="381000" indent="-190500">
              <a:lnSpc>
                <a:spcPts val="1440"/>
              </a:lnSpc>
              <a:buSzPct val="100000"/>
              <a:buChar char="•"/>
            </a:pPr>
            <a:r>
              <a:rPr lang="en-US" sz="900" b="0" spc="-12" kern="0" dirty="0">
                <a:solidFill>
                  <a:srgbClr val="545465"/>
                </a:solidFill>
                <a:latin typeface="Inter" pitchFamily="34" charset="0"/>
                <a:ea typeface="Inter" pitchFamily="34" charset="-122"/>
                <a:cs typeface="Inter" pitchFamily="34" charset="-120"/>
              </a:rPr>
              <a:t>Vùng ĐBSH là khu vực có nhiều tỉnh có HDI cao nhất, với 6/10.</a:t>
            </a:r>
            <a:endParaRPr lang="en-US" sz="750" dirty="0"/>
          </a:p>
          <a:p>
            <a:pPr algn="l" lvl="1" marL="381000" indent="-190500">
              <a:lnSpc>
                <a:spcPts val="1440"/>
              </a:lnSpc>
              <a:buSzPct val="100000"/>
              <a:buChar char="•"/>
            </a:pPr>
            <a:r>
              <a:rPr lang="en-US" sz="900" b="0" spc="-12" kern="0" dirty="0">
                <a:solidFill>
                  <a:srgbClr val="545465"/>
                </a:solidFill>
                <a:latin typeface="Inter" pitchFamily="34" charset="0"/>
                <a:ea typeface="Inter" pitchFamily="34" charset="-122"/>
                <a:cs typeface="Inter" pitchFamily="34" charset="-120"/>
              </a:rPr>
              <a:t>Có 6/10 tỉnh nằm trong khu vực TDMNBB có HDI thấp. </a:t>
            </a:r>
            <a:endParaRPr lang="en-US" sz="750" dirty="0"/>
          </a:p>
          <a:p>
            <a:pPr algn="l" marL="190500" indent="-190500">
              <a:lnSpc>
                <a:spcPts val="1440"/>
              </a:lnSpc>
              <a:buSzPct val="100000"/>
              <a:buChar char="•"/>
            </a:pPr>
            <a:r>
              <a:rPr lang="en-US" sz="900" b="0" spc="-12" kern="0" dirty="0">
                <a:solidFill>
                  <a:srgbClr val="545465"/>
                </a:solidFill>
                <a:latin typeface="Inter" pitchFamily="34" charset="0"/>
                <a:ea typeface="Inter" pitchFamily="34" charset="-122"/>
                <a:cs typeface="Inter" pitchFamily="34" charset="-120"/>
              </a:rPr>
              <a:t>Vùng Tây Nguyên có mức tăng HDI thấp nhất trong cả nước, với mức tăng bình quân đạt </a:t>
            </a:r>
            <a:pPr algn="l">
              <a:lnSpc>
                <a:spcPts val="1200"/>
              </a:lnSpc>
            </a:pPr>
            <a:r>
              <a:rPr lang="en-US" sz="800" b="1" spc="-12" kern="0" dirty="0">
                <a:solidFill>
                  <a:srgbClr val="545465"/>
                </a:solidFill>
                <a:latin typeface="Inter" pitchFamily="34" charset="0"/>
                <a:ea typeface="Inter" pitchFamily="34" charset="-122"/>
                <a:cs typeface="Inter" pitchFamily="34" charset="-120"/>
              </a:rPr>
              <a:t>0,6%/năm</a:t>
            </a:r>
            <a:pPr algn="l">
              <a:lnSpc>
                <a:spcPts val="1200"/>
              </a:lnSpc>
            </a:pPr>
            <a:r>
              <a:rPr lang="en-US" sz="800" b="0" spc="-12" kern="0" dirty="0">
                <a:solidFill>
                  <a:srgbClr val="545465"/>
                </a:solidFill>
                <a:latin typeface="Inter" pitchFamily="34" charset="0"/>
                <a:ea typeface="Inter" pitchFamily="34" charset="-122"/>
                <a:cs typeface="Inter" pitchFamily="34" charset="-120"/>
              </a:rPr>
              <a:t>.</a:t>
            </a:r>
            <a:endParaRPr lang="en-US" sz="750" dirty="0"/>
          </a:p>
          <a:p>
            <a:pPr algn="l">
              <a:lnSpc>
                <a:spcPts val="1200"/>
              </a:lnSpc>
            </a:pPr>
            <a:endParaRPr lang="en-US" sz="750" dirty="0"/>
          </a:p>
          <a:p>
            <a:pPr algn="l">
              <a:lnSpc>
                <a:spcPts val="1200"/>
              </a:lnSpc>
            </a:pPr>
            <a:endParaRPr lang="en-US" sz="750" dirty="0"/>
          </a:p>
          <a:p>
            <a:pPr algn="l">
              <a:lnSpc>
                <a:spcPts val="1200"/>
              </a:lnSpc>
            </a:pPr>
            <a:endParaRPr lang="en-US" sz="750" dirty="0"/>
          </a:p>
          <a:p>
            <a:pPr algn="l">
              <a:lnSpc>
                <a:spcPts val="1200"/>
              </a:lnSpc>
            </a:pPr>
            <a:endParaRPr lang="en-US" sz="750" dirty="0"/>
          </a:p>
        </p:txBody>
      </p:sp>
      <p:pic>
        <p:nvPicPr>
          <p:cNvPr id="10" name="Image 2" descr="https://pitch-assets-ccb95893-de3f-4266-973c-20049231b248.s3.eu-west-1.amazonaws.com/try-pitch-pdf-export-logo.svg">
            <a:hlinkClick r:id="rId5" tooltip=""/>
          </p:cNvPr>
          <p:cNvPicPr>
            <a:picLocks noChangeAspect="1"/>
          </p:cNvPicPr>
          <p:nvPr/>
        </p:nvPicPr>
        <p:blipFill>
          <a:blip r:embed="rId3">
            <a:extLst>
              <a:ext uri="{96DAC541-7B7A-43D3-8B79-37D633B846F1}">
                <asvg:svgBlip xmlns:asvg="http://schemas.microsoft.com/office/drawing/2016/SVG/main" r:embed="rId4"/>
              </a:ext>
            </a:extLst>
          </a:blip>
          <a:srcRect l="0" r="0" t="0" b="0"/>
          <a:stretch/>
        </p:blipFill>
        <p:spPr>
          <a:xfrm>
            <a:off x="136595" y="4803153"/>
            <a:ext cx="515221" cy="227303"/>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17</Slides>
  <Notes>17</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17</vt:i4>
      </vt:variant>
    </vt:vector>
  </HeadingPairs>
  <TitlesOfParts>
    <vt:vector size="20"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XÂY DỰNG MÔ HÌNH DỰ ĐOÁN CHỈ SỐ PHÁT TRIỂN CON NGƯỜI VÀ PHÂN CỤM TỈNH THÀNH ĐÁNG SỐNG TẠI VIỆT NAM</dc:title>
  <dc:subject>PptxGenJS Presentation</dc:subject>
  <dc:creator>Pitch Software GmbH</dc:creator>
  <cp:lastModifiedBy>Pitch Software GmbH</cp:lastModifiedBy>
  <cp:revision>1</cp:revision>
  <dcterms:created xsi:type="dcterms:W3CDTF">2023-12-27T15:08:57Z</dcterms:created>
  <dcterms:modified xsi:type="dcterms:W3CDTF">2023-12-27T15:08:57Z</dcterms:modified>
</cp:coreProperties>
</file>